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handoutMasterIdLst>
    <p:handoutMasterId r:id="rId37"/>
  </p:handoutMasterIdLst>
  <p:sldIdLst>
    <p:sldId id="257" r:id="rId5"/>
    <p:sldId id="5528" r:id="rId6"/>
    <p:sldId id="5531" r:id="rId7"/>
    <p:sldId id="5532" r:id="rId8"/>
    <p:sldId id="5533" r:id="rId9"/>
    <p:sldId id="5534" r:id="rId10"/>
    <p:sldId id="5535" r:id="rId11"/>
    <p:sldId id="5536" r:id="rId12"/>
    <p:sldId id="5537" r:id="rId13"/>
    <p:sldId id="5538" r:id="rId14"/>
    <p:sldId id="5539" r:id="rId15"/>
    <p:sldId id="5540" r:id="rId16"/>
    <p:sldId id="5541" r:id="rId17"/>
    <p:sldId id="5542" r:id="rId18"/>
    <p:sldId id="5543" r:id="rId19"/>
    <p:sldId id="5544" r:id="rId20"/>
    <p:sldId id="5524" r:id="rId21"/>
    <p:sldId id="5508" r:id="rId22"/>
    <p:sldId id="5529" r:id="rId23"/>
    <p:sldId id="5545" r:id="rId24"/>
    <p:sldId id="5546" r:id="rId25"/>
    <p:sldId id="5547" r:id="rId26"/>
    <p:sldId id="5548" r:id="rId27"/>
    <p:sldId id="5549" r:id="rId28"/>
    <p:sldId id="5550" r:id="rId29"/>
    <p:sldId id="5551" r:id="rId30"/>
    <p:sldId id="5552" r:id="rId31"/>
    <p:sldId id="5553" r:id="rId32"/>
    <p:sldId id="5554" r:id="rId33"/>
    <p:sldId id="5555" r:id="rId34"/>
    <p:sldId id="5556"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ki Nattero" initials="MN" lastIdx="1" clrIdx="0"/>
  <p:cmAuthor id="2" name="Tilly Mcintosh" initials="TM" lastIdx="2" clrIdx="1"/>
  <p:cmAuthor id="3" name="Carolin Seeger" initials="CS" lastIdx="11" clrIdx="2"/>
  <p:cmAuthor id="4" name="Nora Boeggemann" initials="NB"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04" autoAdjust="0"/>
    <p:restoredTop sz="53649" autoAdjust="0"/>
  </p:normalViewPr>
  <p:slideViewPr>
    <p:cSldViewPr snapToGrid="0">
      <p:cViewPr varScale="1">
        <p:scale>
          <a:sx n="32" d="100"/>
          <a:sy n="32" d="100"/>
        </p:scale>
        <p:origin x="1996" y="4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tze, Laura GIZ" userId="6f6b6cb8-7d94-4499-bbcc-5c14e1dddf90" providerId="ADAL" clId="{ACBB7659-79DA-4FBF-8916-86C3814B2FDD}"/>
    <pc:docChg chg="custSel modSld">
      <pc:chgData name="Curtze, Laura GIZ" userId="6f6b6cb8-7d94-4499-bbcc-5c14e1dddf90" providerId="ADAL" clId="{ACBB7659-79DA-4FBF-8916-86C3814B2FDD}" dt="2020-11-10T15:32:49.660" v="4" actId="313"/>
      <pc:docMkLst>
        <pc:docMk/>
      </pc:docMkLst>
      <pc:sldChg chg="modSp">
        <pc:chgData name="Curtze, Laura GIZ" userId="6f6b6cb8-7d94-4499-bbcc-5c14e1dddf90" providerId="ADAL" clId="{ACBB7659-79DA-4FBF-8916-86C3814B2FDD}" dt="2020-11-10T15:32:17.031" v="1" actId="6549"/>
        <pc:sldMkLst>
          <pc:docMk/>
          <pc:sldMk cId="1314492648" sldId="5545"/>
        </pc:sldMkLst>
        <pc:spChg chg="mod">
          <ac:chgData name="Curtze, Laura GIZ" userId="6f6b6cb8-7d94-4499-bbcc-5c14e1dddf90" providerId="ADAL" clId="{ACBB7659-79DA-4FBF-8916-86C3814B2FDD}" dt="2020-11-10T15:32:17.031" v="1" actId="6549"/>
          <ac:spMkLst>
            <pc:docMk/>
            <pc:sldMk cId="1314492648" sldId="5545"/>
            <ac:spMk id="3" creationId="{E0F2C228-F6B8-4F7E-AE36-1D98579B9364}"/>
          </ac:spMkLst>
        </pc:spChg>
      </pc:sldChg>
      <pc:sldChg chg="modNotesTx">
        <pc:chgData name="Curtze, Laura GIZ" userId="6f6b6cb8-7d94-4499-bbcc-5c14e1dddf90" providerId="ADAL" clId="{ACBB7659-79DA-4FBF-8916-86C3814B2FDD}" dt="2020-11-10T15:32:34.221" v="3" actId="20577"/>
        <pc:sldMkLst>
          <pc:docMk/>
          <pc:sldMk cId="2172630723" sldId="5550"/>
        </pc:sldMkLst>
      </pc:sldChg>
      <pc:sldChg chg="modSp">
        <pc:chgData name="Curtze, Laura GIZ" userId="6f6b6cb8-7d94-4499-bbcc-5c14e1dddf90" providerId="ADAL" clId="{ACBB7659-79DA-4FBF-8916-86C3814B2FDD}" dt="2020-11-10T15:32:49.660" v="4" actId="313"/>
        <pc:sldMkLst>
          <pc:docMk/>
          <pc:sldMk cId="50238693" sldId="5554"/>
        </pc:sldMkLst>
        <pc:spChg chg="mod">
          <ac:chgData name="Curtze, Laura GIZ" userId="6f6b6cb8-7d94-4499-bbcc-5c14e1dddf90" providerId="ADAL" clId="{ACBB7659-79DA-4FBF-8916-86C3814B2FDD}" dt="2020-11-10T15:32:49.660" v="4" actId="313"/>
          <ac:spMkLst>
            <pc:docMk/>
            <pc:sldMk cId="50238693" sldId="5554"/>
            <ac:spMk id="3" creationId="{E0F2C228-F6B8-4F7E-AE36-1D98579B936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8055FC4-657F-43B8-A1DD-311C4B6B39DC}" type="datetimeFigureOut">
              <a:rPr lang="en-GB" smtClean="0"/>
              <a:t>10/11/2020</a:t>
            </a:fld>
            <a:endParaRPr lang="en-GB"/>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09AF0AC-CA80-4C79-99B1-6E502FDAD187}" type="slidenum">
              <a:rPr lang="en-GB" smtClean="0"/>
              <a:t>‹Nr.›</a:t>
            </a:fld>
            <a:endParaRPr lang="en-GB"/>
          </a:p>
        </p:txBody>
      </p:sp>
    </p:spTree>
    <p:extLst>
      <p:ext uri="{BB962C8B-B14F-4D97-AF65-F5344CB8AC3E}">
        <p14:creationId xmlns:p14="http://schemas.microsoft.com/office/powerpoint/2010/main" val="3631751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F38A63A-ED7F-4C69-B85F-3D42BBEA5A34}" type="datetimeFigureOut">
              <a:rPr lang="en-GB" smtClean="0"/>
              <a:t>10/11/2020</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B456D26-4784-43ED-A153-54D536AFD2AE}" type="slidenum">
              <a:rPr lang="en-GB" smtClean="0"/>
              <a:t>‹Nr.›</a:t>
            </a:fld>
            <a:endParaRPr lang="en-GB"/>
          </a:p>
        </p:txBody>
      </p:sp>
    </p:spTree>
    <p:extLst>
      <p:ext uri="{BB962C8B-B14F-4D97-AF65-F5344CB8AC3E}">
        <p14:creationId xmlns:p14="http://schemas.microsoft.com/office/powerpoint/2010/main" val="37917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noProof="0" dirty="0"/>
              <a:t>Dieser Foliensatz ist der, der im Rahmen des Trainings den Teilnehmenden gezeigt wird. Es gibt einen separaten Foliensatz für Moderator*innen mit Namen “Leitfaden für Moderator*innen”. </a:t>
            </a:r>
          </a:p>
        </p:txBody>
      </p:sp>
      <p:sp>
        <p:nvSpPr>
          <p:cNvPr id="4" name="Slide Number Placeholder 3"/>
          <p:cNvSpPr>
            <a:spLocks noGrp="1"/>
          </p:cNvSpPr>
          <p:nvPr>
            <p:ph type="sldNum" sz="quarter" idx="5"/>
          </p:nvPr>
        </p:nvSpPr>
        <p:spPr/>
        <p:txBody>
          <a:bodyPr/>
          <a:lstStyle/>
          <a:p>
            <a:fld id="{CB456D26-4784-43ED-A153-54D536AFD2AE}" type="slidenum">
              <a:rPr lang="en-GB" smtClean="0"/>
              <a:t>1</a:t>
            </a:fld>
            <a:endParaRPr lang="en-GB"/>
          </a:p>
        </p:txBody>
      </p:sp>
    </p:spTree>
    <p:extLst>
      <p:ext uri="{BB962C8B-B14F-4D97-AF65-F5344CB8AC3E}">
        <p14:creationId xmlns:p14="http://schemas.microsoft.com/office/powerpoint/2010/main" val="2845977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GB" b="1" noProof="0" dirty="0"/>
          </a:p>
        </p:txBody>
      </p:sp>
      <p:sp>
        <p:nvSpPr>
          <p:cNvPr id="4" name="Slide Number Placeholder 3"/>
          <p:cNvSpPr>
            <a:spLocks noGrp="1"/>
          </p:cNvSpPr>
          <p:nvPr>
            <p:ph type="sldNum" sz="quarter" idx="5"/>
          </p:nvPr>
        </p:nvSpPr>
        <p:spPr/>
        <p:txBody>
          <a:bodyPr/>
          <a:lstStyle/>
          <a:p>
            <a:fld id="{CB456D26-4784-43ED-A153-54D536AFD2AE}" type="slidenum">
              <a:rPr lang="en-GB" smtClean="0"/>
              <a:t>11</a:t>
            </a:fld>
            <a:endParaRPr lang="en-GB"/>
          </a:p>
        </p:txBody>
      </p:sp>
    </p:spTree>
    <p:extLst>
      <p:ext uri="{BB962C8B-B14F-4D97-AF65-F5344CB8AC3E}">
        <p14:creationId xmlns:p14="http://schemas.microsoft.com/office/powerpoint/2010/main" val="2468183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12</a:t>
            </a:fld>
            <a:endParaRPr lang="en-GB"/>
          </a:p>
        </p:txBody>
      </p:sp>
    </p:spTree>
    <p:extLst>
      <p:ext uri="{BB962C8B-B14F-4D97-AF65-F5344CB8AC3E}">
        <p14:creationId xmlns:p14="http://schemas.microsoft.com/office/powerpoint/2010/main" val="3569771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CB456D26-4784-43ED-A153-54D536AFD2AE}" type="slidenum">
              <a:rPr lang="en-GB" smtClean="0"/>
              <a:t>13</a:t>
            </a:fld>
            <a:endParaRPr lang="en-GB"/>
          </a:p>
        </p:txBody>
      </p:sp>
    </p:spTree>
    <p:extLst>
      <p:ext uri="{BB962C8B-B14F-4D97-AF65-F5344CB8AC3E}">
        <p14:creationId xmlns:p14="http://schemas.microsoft.com/office/powerpoint/2010/main" val="2568526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456D26-4784-43ED-A153-54D536AFD2AE}" type="slidenum">
              <a:rPr lang="en-GB" smtClean="0"/>
              <a:t>14</a:t>
            </a:fld>
            <a:endParaRPr lang="en-GB"/>
          </a:p>
        </p:txBody>
      </p:sp>
    </p:spTree>
    <p:extLst>
      <p:ext uri="{BB962C8B-B14F-4D97-AF65-F5344CB8AC3E}">
        <p14:creationId xmlns:p14="http://schemas.microsoft.com/office/powerpoint/2010/main" val="2353306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B456D26-4784-43ED-A153-54D536AFD2AE}" type="slidenum">
              <a:rPr lang="en-GB" smtClean="0"/>
              <a:t>15</a:t>
            </a:fld>
            <a:endParaRPr lang="en-GB"/>
          </a:p>
        </p:txBody>
      </p:sp>
    </p:spTree>
    <p:extLst>
      <p:ext uri="{BB962C8B-B14F-4D97-AF65-F5344CB8AC3E}">
        <p14:creationId xmlns:p14="http://schemas.microsoft.com/office/powerpoint/2010/main" val="2307193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B456D26-4784-43ED-A153-54D536AFD2AE}" type="slidenum">
              <a:rPr lang="en-GB" smtClean="0"/>
              <a:t>16</a:t>
            </a:fld>
            <a:endParaRPr lang="en-GB"/>
          </a:p>
        </p:txBody>
      </p:sp>
    </p:spTree>
    <p:extLst>
      <p:ext uri="{BB962C8B-B14F-4D97-AF65-F5344CB8AC3E}">
        <p14:creationId xmlns:p14="http://schemas.microsoft.com/office/powerpoint/2010/main" val="2054760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17</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18</a:t>
            </a:fld>
            <a:endParaRPr lang="en-GB"/>
          </a:p>
        </p:txBody>
      </p:sp>
    </p:spTree>
    <p:extLst>
      <p:ext uri="{BB962C8B-B14F-4D97-AF65-F5344CB8AC3E}">
        <p14:creationId xmlns:p14="http://schemas.microsoft.com/office/powerpoint/2010/main" val="4059374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20</a:t>
            </a:fld>
            <a:endParaRPr lang="en-GB"/>
          </a:p>
        </p:txBody>
      </p:sp>
    </p:spTree>
    <p:extLst>
      <p:ext uri="{BB962C8B-B14F-4D97-AF65-F5344CB8AC3E}">
        <p14:creationId xmlns:p14="http://schemas.microsoft.com/office/powerpoint/2010/main" val="680204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21</a:t>
            </a:fld>
            <a:endParaRPr lang="en-GB"/>
          </a:p>
        </p:txBody>
      </p:sp>
    </p:spTree>
    <p:extLst>
      <p:ext uri="{BB962C8B-B14F-4D97-AF65-F5344CB8AC3E}">
        <p14:creationId xmlns:p14="http://schemas.microsoft.com/office/powerpoint/2010/main" val="3373648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B456D26-4784-43ED-A153-54D536AFD2AE}" type="slidenum">
              <a:rPr lang="en-GB" smtClean="0"/>
              <a:t>2</a:t>
            </a:fld>
            <a:endParaRPr lang="en-GB"/>
          </a:p>
        </p:txBody>
      </p:sp>
    </p:spTree>
    <p:extLst>
      <p:ext uri="{BB962C8B-B14F-4D97-AF65-F5344CB8AC3E}">
        <p14:creationId xmlns:p14="http://schemas.microsoft.com/office/powerpoint/2010/main" val="710342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noProof="0" dirty="0"/>
          </a:p>
        </p:txBody>
      </p:sp>
      <p:sp>
        <p:nvSpPr>
          <p:cNvPr id="4" name="Slide Number Placeholder 3"/>
          <p:cNvSpPr>
            <a:spLocks noGrp="1"/>
          </p:cNvSpPr>
          <p:nvPr>
            <p:ph type="sldNum" sz="quarter" idx="5"/>
          </p:nvPr>
        </p:nvSpPr>
        <p:spPr/>
        <p:txBody>
          <a:bodyPr/>
          <a:lstStyle/>
          <a:p>
            <a:fld id="{CB456D26-4784-43ED-A153-54D536AFD2AE}" type="slidenum">
              <a:rPr lang="en-GB" smtClean="0"/>
              <a:t>22</a:t>
            </a:fld>
            <a:endParaRPr lang="en-GB"/>
          </a:p>
        </p:txBody>
      </p:sp>
    </p:spTree>
    <p:extLst>
      <p:ext uri="{BB962C8B-B14F-4D97-AF65-F5344CB8AC3E}">
        <p14:creationId xmlns:p14="http://schemas.microsoft.com/office/powerpoint/2010/main" val="2130934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23</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24</a:t>
            </a:fld>
            <a:endParaRPr lang="en-GB"/>
          </a:p>
        </p:txBody>
      </p:sp>
    </p:spTree>
    <p:extLst>
      <p:ext uri="{BB962C8B-B14F-4D97-AF65-F5344CB8AC3E}">
        <p14:creationId xmlns:p14="http://schemas.microsoft.com/office/powerpoint/2010/main" val="1843987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noProof="0" dirty="0"/>
              <a:t>Weitere Dilemmata: </a:t>
            </a:r>
          </a:p>
          <a:p>
            <a:endParaRPr lang="de-DE" noProof="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200" kern="1200" noProof="0" dirty="0">
                <a:solidFill>
                  <a:schemeClr val="tx1"/>
                </a:solidFill>
                <a:effectLst/>
                <a:latin typeface="+mn-lt"/>
                <a:ea typeface="+mn-ea"/>
                <a:cs typeface="+mn-cs"/>
              </a:rPr>
              <a:t>Ein Zulieferer möchte den Auftrag unbedingt haben und bietet deshalb einen niedrigen Preis an von dem ich sehen kann, dass er seine Fähigkeit, menschenwürdige Arbeitsbedingungen für die Angestellten sicherzustellen, möglicherweise einschränkt.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noProof="0" dirty="0"/>
              <a:t>Die Anwendung meines Verhaltenskodex für Lieferanten (oder einer anderen Policy zum Thema menschenwürdige Arbeit) durch den Lieferanten ist mit Kosten verbunden, aber mein Unternehmen ist nicht bereit, die Zahlung zur Deckung dieser Kosten zu erhöhen (z.B. wenn PSA - Persönliche Schutzausrüstung - erforderlich ist). Ich weiß nicht, wie ich dieses Gespräch führen soll, wenn der Lieferant es zur Sprache bringt. </a:t>
            </a:r>
            <a:endParaRPr lang="de-DE" sz="1200" kern="1200" noProof="0" dirty="0">
              <a:solidFill>
                <a:schemeClr val="tx1"/>
              </a:solidFill>
              <a:effectLst/>
              <a:latin typeface="+mn-lt"/>
              <a:ea typeface="+mn-ea"/>
              <a:cs typeface="+mn-cs"/>
            </a:endParaRPr>
          </a:p>
          <a:p>
            <a:pPr marL="171450" lvl="0" indent="-171450">
              <a:buFont typeface="Wingdings" panose="05000000000000000000" pitchFamily="2" charset="2"/>
              <a:buChar char="§"/>
            </a:pPr>
            <a:r>
              <a:rPr lang="de-DE" noProof="0" dirty="0"/>
              <a:t>Wir haben keine Möglichkeit sicherzustellen, ob faire Preise zur Unterstützung menschenwürdiger Arbeitsbedingungen beitragen. Zum Beispiel könnte unser Lieferant seinen Arbeitnehmer*innen nicht unbedingt die bestmöglichen Löhne zahlen, selbst wenn der Preis mit dem Ziel erhöht wurde, um dem Lieferanten zu helfen, die Lohnerhöhung abzudecken. </a:t>
            </a:r>
          </a:p>
          <a:p>
            <a:pPr marL="171450" lvl="0" indent="-171450">
              <a:buFont typeface="Wingdings" panose="05000000000000000000" pitchFamily="2" charset="2"/>
              <a:buChar char="§"/>
            </a:pPr>
            <a:r>
              <a:rPr lang="de-DE" noProof="0" dirty="0"/>
              <a:t>Wir arbeiten hauptsächlich mit Zwischenhändlern zusammen, welche die Produktionsstätten nicht offenlegen wollen.</a:t>
            </a:r>
          </a:p>
          <a:p>
            <a:pPr marL="171450" lvl="0" indent="-171450">
              <a:buFont typeface="Wingdings" panose="05000000000000000000" pitchFamily="2" charset="2"/>
              <a:buChar char="§"/>
            </a:pPr>
            <a:r>
              <a:rPr lang="de-DE" noProof="0" dirty="0"/>
              <a:t>Der Lieferant hat einen Preis und einen Zeitrahmen angeboten, der es ihm ermöglicht, seinen Mitarbeiter*innen faire Löhne zu zahlen und übermäßige Überstunden zu vermeiden, aber meine Einsparziele bedeuten, dass ich einen besseren Preis erzielen muss.   </a:t>
            </a:r>
          </a:p>
        </p:txBody>
      </p:sp>
      <p:sp>
        <p:nvSpPr>
          <p:cNvPr id="4" name="Slide Number Placeholder 3"/>
          <p:cNvSpPr>
            <a:spLocks noGrp="1"/>
          </p:cNvSpPr>
          <p:nvPr>
            <p:ph type="sldNum" sz="quarter" idx="5"/>
          </p:nvPr>
        </p:nvSpPr>
        <p:spPr/>
        <p:txBody>
          <a:bodyPr/>
          <a:lstStyle/>
          <a:p>
            <a:fld id="{CB456D26-4784-43ED-A153-54D536AFD2AE}" type="slidenum">
              <a:rPr lang="en-GB" smtClean="0"/>
              <a:t>25</a:t>
            </a:fld>
            <a:endParaRPr lang="en-GB"/>
          </a:p>
        </p:txBody>
      </p:sp>
    </p:spTree>
    <p:extLst>
      <p:ext uri="{BB962C8B-B14F-4D97-AF65-F5344CB8AC3E}">
        <p14:creationId xmlns:p14="http://schemas.microsoft.com/office/powerpoint/2010/main" val="1193041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26</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27</a:t>
            </a:fld>
            <a:endParaRPr lang="en-GB"/>
          </a:p>
        </p:txBody>
      </p:sp>
    </p:spTree>
    <p:extLst>
      <p:ext uri="{BB962C8B-B14F-4D97-AF65-F5344CB8AC3E}">
        <p14:creationId xmlns:p14="http://schemas.microsoft.com/office/powerpoint/2010/main" val="3163845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28</a:t>
            </a:fld>
            <a:endParaRPr lang="en-GB"/>
          </a:p>
        </p:txBody>
      </p:sp>
    </p:spTree>
    <p:extLst>
      <p:ext uri="{BB962C8B-B14F-4D97-AF65-F5344CB8AC3E}">
        <p14:creationId xmlns:p14="http://schemas.microsoft.com/office/powerpoint/2010/main" val="2913540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29</a:t>
            </a:fld>
            <a:endParaRPr lang="en-GB"/>
          </a:p>
        </p:txBody>
      </p:sp>
    </p:spTree>
    <p:extLst>
      <p:ext uri="{BB962C8B-B14F-4D97-AF65-F5344CB8AC3E}">
        <p14:creationId xmlns:p14="http://schemas.microsoft.com/office/powerpoint/2010/main" val="3914565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30</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31</a:t>
            </a:fld>
            <a:endParaRPr lang="en-GB"/>
          </a:p>
        </p:txBody>
      </p:sp>
    </p:spTree>
    <p:extLst>
      <p:ext uri="{BB962C8B-B14F-4D97-AF65-F5344CB8AC3E}">
        <p14:creationId xmlns:p14="http://schemas.microsoft.com/office/powerpoint/2010/main" val="3384870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3</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4</a:t>
            </a:fld>
            <a:endParaRPr lang="en-GB"/>
          </a:p>
        </p:txBody>
      </p:sp>
    </p:spTree>
    <p:extLst>
      <p:ext uri="{BB962C8B-B14F-4D97-AF65-F5344CB8AC3E}">
        <p14:creationId xmlns:p14="http://schemas.microsoft.com/office/powerpoint/2010/main" val="342341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456D26-4784-43ED-A153-54D536AFD2A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349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6</a:t>
            </a:fld>
            <a:endParaRPr lang="en-GB"/>
          </a:p>
        </p:txBody>
      </p:sp>
    </p:spTree>
    <p:extLst>
      <p:ext uri="{BB962C8B-B14F-4D97-AF65-F5344CB8AC3E}">
        <p14:creationId xmlns:p14="http://schemas.microsoft.com/office/powerpoint/2010/main" val="1874761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7</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B456D26-4784-43ED-A153-54D536AFD2AE}" type="slidenum">
              <a:rPr lang="en-GB" smtClean="0"/>
              <a:t>8</a:t>
            </a:fld>
            <a:endParaRPr lang="en-GB"/>
          </a:p>
        </p:txBody>
      </p:sp>
    </p:spTree>
    <p:extLst>
      <p:ext uri="{BB962C8B-B14F-4D97-AF65-F5344CB8AC3E}">
        <p14:creationId xmlns:p14="http://schemas.microsoft.com/office/powerpoint/2010/main" val="3009883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de-DE" b="1" noProof="0" dirty="0"/>
          </a:p>
        </p:txBody>
      </p:sp>
      <p:sp>
        <p:nvSpPr>
          <p:cNvPr id="4" name="Slide Number Placeholder 3"/>
          <p:cNvSpPr>
            <a:spLocks noGrp="1"/>
          </p:cNvSpPr>
          <p:nvPr>
            <p:ph type="sldNum" sz="quarter" idx="5"/>
          </p:nvPr>
        </p:nvSpPr>
        <p:spPr/>
        <p:txBody>
          <a:bodyPr/>
          <a:lstStyle/>
          <a:p>
            <a:fld id="{CB456D26-4784-43ED-A153-54D536AFD2AE}" type="slidenum">
              <a:rPr lang="en-GB" smtClean="0"/>
              <a:t>10</a:t>
            </a:fld>
            <a:endParaRPr lang="en-GB"/>
          </a:p>
        </p:txBody>
      </p:sp>
    </p:spTree>
    <p:extLst>
      <p:ext uri="{BB962C8B-B14F-4D97-AF65-F5344CB8AC3E}">
        <p14:creationId xmlns:p14="http://schemas.microsoft.com/office/powerpoint/2010/main" val="2468183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UNG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BBE067-214E-4083-A7AC-7F0C594AE26C}"/>
              </a:ext>
            </a:extLst>
          </p:cNvPr>
          <p:cNvSpPr/>
          <p:nvPr userDrawn="1"/>
        </p:nvSpPr>
        <p:spPr>
          <a:xfrm>
            <a:off x="0" y="0"/>
            <a:ext cx="33147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54C3654-6AB9-4D36-AA63-C6B023360B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
        <p:nvSpPr>
          <p:cNvPr id="2" name="Title 1"/>
          <p:cNvSpPr>
            <a:spLocks noGrp="1"/>
          </p:cNvSpPr>
          <p:nvPr>
            <p:ph type="ctrTitle" hasCustomPrompt="1"/>
          </p:nvPr>
        </p:nvSpPr>
        <p:spPr>
          <a:xfrm>
            <a:off x="3314700" y="1371600"/>
            <a:ext cx="7989227" cy="4114800"/>
          </a:xfrm>
        </p:spPr>
        <p:txBody>
          <a:bodyPr anchor="ctr">
            <a:noAutofit/>
          </a:bodyPr>
          <a:lstStyle>
            <a:lvl1pPr algn="l">
              <a:defRPr sz="4000" b="0" i="0" cap="none" baseline="0">
                <a:solidFill>
                  <a:schemeClr val="bg1"/>
                </a:solidFill>
                <a:latin typeface="Flama-Extrabold"/>
                <a:cs typeface="Flama-Extrabold"/>
              </a:defRPr>
            </a:lvl1pPr>
          </a:lstStyle>
          <a:p>
            <a:r>
              <a:rPr lang="en-US"/>
              <a:t>CLICK TO EDIT MASTER TITLE LONGER TITLE GOES HERE</a:t>
            </a:r>
          </a:p>
        </p:txBody>
      </p:sp>
      <p:cxnSp>
        <p:nvCxnSpPr>
          <p:cNvPr id="5" name="Straight Connector 4">
            <a:extLst>
              <a:ext uri="{FF2B5EF4-FFF2-40B4-BE49-F238E27FC236}">
                <a16:creationId xmlns:a16="http://schemas.microsoft.com/office/drawing/2014/main" id="{AA2A5379-23B3-457C-BED2-7DD3DEDC8F9A}"/>
              </a:ext>
            </a:extLst>
          </p:cNvPr>
          <p:cNvCxnSpPr>
            <a:cxnSpLocks/>
          </p:cNvCxnSpPr>
          <p:nvPr userDrawn="1"/>
        </p:nvCxnSpPr>
        <p:spPr>
          <a:xfrm>
            <a:off x="3111502" y="1371600"/>
            <a:ext cx="0" cy="4114800"/>
          </a:xfrm>
          <a:prstGeom prst="line">
            <a:avLst/>
          </a:prstGeom>
          <a:ln w="19050">
            <a:solidFill>
              <a:srgbClr val="E6E6E6"/>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6F43A604-F764-4E7E-AA9C-195A883B4C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899" y="2650347"/>
            <a:ext cx="1502998" cy="1525906"/>
          </a:xfrm>
          <a:prstGeom prst="rect">
            <a:avLst/>
          </a:prstGeom>
        </p:spPr>
      </p:pic>
    </p:spTree>
    <p:extLst>
      <p:ext uri="{BB962C8B-B14F-4D97-AF65-F5344CB8AC3E}">
        <p14:creationId xmlns:p14="http://schemas.microsoft.com/office/powerpoint/2010/main" val="173734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ic - Media &amp; Text">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2058B2E7-1E06-44D2-9644-C0E2D946583B}"/>
              </a:ext>
            </a:extLst>
          </p:cNvPr>
          <p:cNvSpPr>
            <a:spLocks noGrp="1"/>
          </p:cNvSpPr>
          <p:nvPr>
            <p:ph type="ctrTitle" hasCustomPrompt="1"/>
          </p:nvPr>
        </p:nvSpPr>
        <p:spPr>
          <a:xfrm>
            <a:off x="5909470" y="691754"/>
            <a:ext cx="5559006" cy="844945"/>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22" name="Subtitle 2">
            <a:extLst>
              <a:ext uri="{FF2B5EF4-FFF2-40B4-BE49-F238E27FC236}">
                <a16:creationId xmlns:a16="http://schemas.microsoft.com/office/drawing/2014/main" id="{9B6B055A-9765-48AC-8270-D9C4AE3E895B}"/>
              </a:ext>
            </a:extLst>
          </p:cNvPr>
          <p:cNvSpPr>
            <a:spLocks noGrp="1"/>
          </p:cNvSpPr>
          <p:nvPr>
            <p:ph type="subTitle" idx="1" hasCustomPrompt="1"/>
          </p:nvPr>
        </p:nvSpPr>
        <p:spPr>
          <a:xfrm>
            <a:off x="5909470" y="1727200"/>
            <a:ext cx="5559006" cy="4445005"/>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Rectangle 8">
            <a:extLst>
              <a:ext uri="{FF2B5EF4-FFF2-40B4-BE49-F238E27FC236}">
                <a16:creationId xmlns:a16="http://schemas.microsoft.com/office/drawing/2014/main" id="{941D4CC6-E100-4498-80EA-E4FFE106A38D}"/>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5CDBBD4-F1F9-4842-8691-908DDDF57603}"/>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932702F3-1640-493B-B93F-4C37477A6460}"/>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‹Nr.›</a:t>
            </a:fld>
            <a:endParaRPr lang="en-US"/>
          </a:p>
        </p:txBody>
      </p:sp>
      <p:sp>
        <p:nvSpPr>
          <p:cNvPr id="20" name="Content Placeholder 4">
            <a:extLst>
              <a:ext uri="{FF2B5EF4-FFF2-40B4-BE49-F238E27FC236}">
                <a16:creationId xmlns:a16="http://schemas.microsoft.com/office/drawing/2014/main" id="{80030E8E-3BDD-40DB-AAC6-D6D6231A06F4}"/>
              </a:ext>
            </a:extLst>
          </p:cNvPr>
          <p:cNvSpPr>
            <a:spLocks noGrp="1"/>
          </p:cNvSpPr>
          <p:nvPr>
            <p:ph sz="quarter" idx="11"/>
          </p:nvPr>
        </p:nvSpPr>
        <p:spPr>
          <a:xfrm>
            <a:off x="575094" y="691755"/>
            <a:ext cx="5080000" cy="5480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412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 - Image &amp; Tex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1495434" y="2833158"/>
            <a:ext cx="2766984" cy="838201"/>
          </a:xfrm>
        </p:spPr>
        <p:txBody>
          <a:bodyPr/>
          <a:lstStyle>
            <a:lvl1pPr algn="ctr">
              <a:defRPr/>
            </a:lvl1pPr>
          </a:lstStyle>
          <a:p>
            <a:pPr lvl="0"/>
            <a:r>
              <a:rPr lang="en-US"/>
              <a:t>Overlay image</a:t>
            </a:r>
            <a:endParaRPr lang="en-GB"/>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 name="Rectangle 1">
            <a:extLst>
              <a:ext uri="{FF2B5EF4-FFF2-40B4-BE49-F238E27FC236}">
                <a16:creationId xmlns:a16="http://schemas.microsoft.com/office/drawing/2014/main" id="{9CDC136A-8E11-4F8F-81CD-76653A59BB45}"/>
              </a:ext>
            </a:extLst>
          </p:cNvPr>
          <p:cNvSpPr/>
          <p:nvPr userDrawn="1"/>
        </p:nvSpPr>
        <p:spPr>
          <a:xfrm>
            <a:off x="183340" y="332316"/>
            <a:ext cx="5391174" cy="5839888"/>
          </a:xfrm>
          <a:prstGeom prst="rect">
            <a:avLst/>
          </a:prstGeom>
          <a:no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4BDE39E8-3610-4921-92C8-3ADA0EF8C40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5F6DCC7-5E1A-47D3-A559-A547FA77BFFD}"/>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Slide Number Placeholder 8">
            <a:extLst>
              <a:ext uri="{FF2B5EF4-FFF2-40B4-BE49-F238E27FC236}">
                <a16:creationId xmlns:a16="http://schemas.microsoft.com/office/drawing/2014/main" id="{ECD175AE-514D-455C-8FCE-9A951EB8C3F2}"/>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‹Nr.›</a:t>
            </a:fld>
            <a:endParaRPr lang="en-US"/>
          </a:p>
        </p:txBody>
      </p:sp>
      <p:sp>
        <p:nvSpPr>
          <p:cNvPr id="16" name="Title 1">
            <a:extLst>
              <a:ext uri="{FF2B5EF4-FFF2-40B4-BE49-F238E27FC236}">
                <a16:creationId xmlns:a16="http://schemas.microsoft.com/office/drawing/2014/main" id="{1BC8545F-68E4-4CCF-ACF1-545803453E04}"/>
              </a:ext>
            </a:extLst>
          </p:cNvPr>
          <p:cNvSpPr>
            <a:spLocks noGrp="1"/>
          </p:cNvSpPr>
          <p:nvPr>
            <p:ph type="ctrTitle" hasCustomPrompt="1"/>
          </p:nvPr>
        </p:nvSpPr>
        <p:spPr>
          <a:xfrm>
            <a:off x="5909470" y="691754"/>
            <a:ext cx="5559006" cy="844945"/>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7" name="Subtitle 2">
            <a:extLst>
              <a:ext uri="{FF2B5EF4-FFF2-40B4-BE49-F238E27FC236}">
                <a16:creationId xmlns:a16="http://schemas.microsoft.com/office/drawing/2014/main" id="{F1F17CC4-3D94-4389-BB4B-463631057297}"/>
              </a:ext>
            </a:extLst>
          </p:cNvPr>
          <p:cNvSpPr>
            <a:spLocks noGrp="1"/>
          </p:cNvSpPr>
          <p:nvPr>
            <p:ph type="subTitle" idx="1" hasCustomPrompt="1"/>
          </p:nvPr>
        </p:nvSpPr>
        <p:spPr>
          <a:xfrm>
            <a:off x="5909470" y="1727200"/>
            <a:ext cx="5559006" cy="4445005"/>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1247944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oi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title"/>
          </p:nvPr>
        </p:nvSpPr>
        <p:spPr>
          <a:xfrm>
            <a:off x="836889" y="1540419"/>
            <a:ext cx="8569739" cy="3777169"/>
          </a:xfrm>
        </p:spPr>
        <p:txBody>
          <a:bodyPr anchor="ctr">
            <a:noAutofit/>
          </a:bodyPr>
          <a:lstStyle>
            <a:lvl1pPr algn="l">
              <a:defRPr sz="3600" b="0" i="0" cap="all">
                <a:solidFill>
                  <a:schemeClr val="bg1"/>
                </a:solidFill>
                <a:latin typeface="Flama-Extrabold"/>
                <a:cs typeface="Flama-Extrabold"/>
              </a:defRPr>
            </a:lvl1pPr>
          </a:lstStyle>
          <a:p>
            <a:r>
              <a:rPr lang="en-US"/>
              <a:t>Click to edit Master title</a:t>
            </a:r>
          </a:p>
        </p:txBody>
      </p:sp>
    </p:spTree>
    <p:extLst>
      <p:ext uri="{BB962C8B-B14F-4D97-AF65-F5344CB8AC3E}">
        <p14:creationId xmlns:p14="http://schemas.microsoft.com/office/powerpoint/2010/main" val="3466840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Quote">
    <p:spTree>
      <p:nvGrpSpPr>
        <p:cNvPr id="1" name=""/>
        <p:cNvGrpSpPr/>
        <p:nvPr/>
      </p:nvGrpSpPr>
      <p:grpSpPr>
        <a:xfrm>
          <a:off x="0" y="0"/>
          <a:ext cx="0" cy="0"/>
          <a:chOff x="0" y="0"/>
          <a:chExt cx="0" cy="0"/>
        </a:xfrm>
      </p:grpSpPr>
      <p:sp>
        <p:nvSpPr>
          <p:cNvPr id="11" name="Rectangle 10"/>
          <p:cNvSpPr/>
          <p:nvPr userDrawn="1"/>
        </p:nvSpPr>
        <p:spPr>
          <a:xfrm>
            <a:off x="8127992" y="0"/>
            <a:ext cx="4064008"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7" name="Rectangle 6"/>
          <p:cNvSpPr/>
          <p:nvPr userDrawn="1"/>
        </p:nvSpPr>
        <p:spPr>
          <a:xfrm>
            <a:off x="6" y="0"/>
            <a:ext cx="12192001" cy="152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6" name="Text Placeholder 5"/>
          <p:cNvSpPr>
            <a:spLocks noGrp="1"/>
          </p:cNvSpPr>
          <p:nvPr>
            <p:ph type="body" sz="quarter" idx="10" hasCustomPrompt="1"/>
          </p:nvPr>
        </p:nvSpPr>
        <p:spPr>
          <a:xfrm>
            <a:off x="8420100" y="1981203"/>
            <a:ext cx="3365506" cy="3855691"/>
          </a:xfrm>
        </p:spPr>
        <p:txBody>
          <a:bodyPr/>
          <a:lstStyle>
            <a:lvl1pPr>
              <a:defRPr sz="2800">
                <a:solidFill>
                  <a:schemeClr val="bg1"/>
                </a:solidFill>
                <a:latin typeface="+mj-lt"/>
              </a:defRPr>
            </a:lvl1pPr>
            <a:lvl2pPr>
              <a:defRPr sz="3600">
                <a:solidFill>
                  <a:schemeClr val="bg1"/>
                </a:solidFill>
                <a:latin typeface="+mj-lt"/>
              </a:defRPr>
            </a:lvl2pPr>
            <a:lvl3pPr>
              <a:defRPr sz="28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a:t>EDIT MASTER TEXT</a:t>
            </a:r>
            <a:endParaRPr lang="en-GB"/>
          </a:p>
        </p:txBody>
      </p:sp>
      <p:sp>
        <p:nvSpPr>
          <p:cNvPr id="12" name="Rectangle 11">
            <a:extLst>
              <a:ext uri="{FF2B5EF4-FFF2-40B4-BE49-F238E27FC236}">
                <a16:creationId xmlns:a16="http://schemas.microsoft.com/office/drawing/2014/main" id="{C574BD23-70A0-47FC-BC74-EF17EB8B89F1}"/>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B030E23-227F-44B3-8DB2-76AF422E4C0E}"/>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47CAC7E3-6F94-4308-9454-329F25F8FF4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‹Nr.›</a:t>
            </a:fld>
            <a:endParaRPr lang="en-US"/>
          </a:p>
        </p:txBody>
      </p:sp>
      <p:pic>
        <p:nvPicPr>
          <p:cNvPr id="20" name="Picture 19">
            <a:extLst>
              <a:ext uri="{FF2B5EF4-FFF2-40B4-BE49-F238E27FC236}">
                <a16:creationId xmlns:a16="http://schemas.microsoft.com/office/drawing/2014/main" id="{D2F03DCE-3980-49DB-926E-4404481DAEA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5286" t="20721" r="32316" b="56646"/>
          <a:stretch/>
        </p:blipFill>
        <p:spPr>
          <a:xfrm>
            <a:off x="7874006" y="124230"/>
            <a:ext cx="1866901" cy="1552170"/>
          </a:xfrm>
          <a:prstGeom prst="rect">
            <a:avLst/>
          </a:prstGeom>
        </p:spPr>
      </p:pic>
      <p:sp>
        <p:nvSpPr>
          <p:cNvPr id="21" name="Title 1">
            <a:extLst>
              <a:ext uri="{FF2B5EF4-FFF2-40B4-BE49-F238E27FC236}">
                <a16:creationId xmlns:a16="http://schemas.microsoft.com/office/drawing/2014/main" id="{2517733D-707E-4D22-873A-16C4615C5F43}"/>
              </a:ext>
            </a:extLst>
          </p:cNvPr>
          <p:cNvSpPr>
            <a:spLocks noGrp="1"/>
          </p:cNvSpPr>
          <p:nvPr>
            <p:ph type="ctrTitle" hasCustomPrompt="1"/>
          </p:nvPr>
        </p:nvSpPr>
        <p:spPr>
          <a:xfrm>
            <a:off x="575094" y="691755"/>
            <a:ext cx="67401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22" name="Subtitle 2">
            <a:extLst>
              <a:ext uri="{FF2B5EF4-FFF2-40B4-BE49-F238E27FC236}">
                <a16:creationId xmlns:a16="http://schemas.microsoft.com/office/drawing/2014/main" id="{DBE48BDB-8081-4326-A1E1-BF360FD6078D}"/>
              </a:ext>
            </a:extLst>
          </p:cNvPr>
          <p:cNvSpPr>
            <a:spLocks noGrp="1"/>
          </p:cNvSpPr>
          <p:nvPr>
            <p:ph type="subTitle" idx="1" hasCustomPrompt="1"/>
          </p:nvPr>
        </p:nvSpPr>
        <p:spPr>
          <a:xfrm>
            <a:off x="575094" y="1981203"/>
            <a:ext cx="6740106" cy="4191002"/>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399893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Colum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7370F85-0667-4A2C-83C6-63F69ACD5033}"/>
              </a:ext>
            </a:extLst>
          </p:cNvPr>
          <p:cNvSpPr/>
          <p:nvPr userDrawn="1"/>
        </p:nvSpPr>
        <p:spPr>
          <a:xfrm>
            <a:off x="8127992" y="0"/>
            <a:ext cx="4064008"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7" name="Rectangle 6"/>
          <p:cNvSpPr/>
          <p:nvPr userDrawn="1"/>
        </p:nvSpPr>
        <p:spPr>
          <a:xfrm>
            <a:off x="6" y="0"/>
            <a:ext cx="12192001" cy="152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5" name="Text Placeholder 4"/>
          <p:cNvSpPr>
            <a:spLocks noGrp="1"/>
          </p:cNvSpPr>
          <p:nvPr>
            <p:ph type="body" sz="quarter" idx="10"/>
          </p:nvPr>
        </p:nvSpPr>
        <p:spPr>
          <a:xfrm>
            <a:off x="8445500" y="691762"/>
            <a:ext cx="3314700" cy="5480445"/>
          </a:xfrm>
        </p:spPr>
        <p:txBody>
          <a:bodyPr/>
          <a:lstStyle>
            <a:lvl1pPr marL="285750" indent="-285750">
              <a:buFont typeface="Arial" panose="020B0604020202020204" pitchFamily="34" charset="0"/>
              <a:buChar cha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0" name="Rectangle 9">
            <a:extLst>
              <a:ext uri="{FF2B5EF4-FFF2-40B4-BE49-F238E27FC236}">
                <a16:creationId xmlns:a16="http://schemas.microsoft.com/office/drawing/2014/main" id="{AF28A0DA-73EB-46AC-819E-47CA12CC20C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C1C9A6A-8E13-4B12-B39A-5107900DCE8F}"/>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Slide Number Placeholder 8">
            <a:extLst>
              <a:ext uri="{FF2B5EF4-FFF2-40B4-BE49-F238E27FC236}">
                <a16:creationId xmlns:a16="http://schemas.microsoft.com/office/drawing/2014/main" id="{120E6D0D-78C7-4A95-AEE0-71702115940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‹Nr.›</a:t>
            </a:fld>
            <a:endParaRPr lang="en-US"/>
          </a:p>
        </p:txBody>
      </p:sp>
      <p:sp>
        <p:nvSpPr>
          <p:cNvPr id="14" name="Title 1">
            <a:extLst>
              <a:ext uri="{FF2B5EF4-FFF2-40B4-BE49-F238E27FC236}">
                <a16:creationId xmlns:a16="http://schemas.microsoft.com/office/drawing/2014/main" id="{B7BDE49B-F641-489E-94E5-EBB3A5AAE61C}"/>
              </a:ext>
            </a:extLst>
          </p:cNvPr>
          <p:cNvSpPr>
            <a:spLocks noGrp="1"/>
          </p:cNvSpPr>
          <p:nvPr>
            <p:ph type="ctrTitle" hasCustomPrompt="1"/>
          </p:nvPr>
        </p:nvSpPr>
        <p:spPr>
          <a:xfrm>
            <a:off x="575094" y="691755"/>
            <a:ext cx="67401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8" name="Subtitle 2">
            <a:extLst>
              <a:ext uri="{FF2B5EF4-FFF2-40B4-BE49-F238E27FC236}">
                <a16:creationId xmlns:a16="http://schemas.microsoft.com/office/drawing/2014/main" id="{1A2C0B3B-EE70-4FFE-B648-38B18DE82653}"/>
              </a:ext>
            </a:extLst>
          </p:cNvPr>
          <p:cNvSpPr>
            <a:spLocks noGrp="1"/>
          </p:cNvSpPr>
          <p:nvPr>
            <p:ph type="subTitle" idx="1" hasCustomPrompt="1"/>
          </p:nvPr>
        </p:nvSpPr>
        <p:spPr>
          <a:xfrm>
            <a:off x="575094" y="1981203"/>
            <a:ext cx="6740106" cy="4191002"/>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2130229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 Chart &amp; Text">
    <p:spTree>
      <p:nvGrpSpPr>
        <p:cNvPr id="1" name=""/>
        <p:cNvGrpSpPr/>
        <p:nvPr/>
      </p:nvGrpSpPr>
      <p:grpSpPr>
        <a:xfrm>
          <a:off x="0" y="0"/>
          <a:ext cx="0" cy="0"/>
          <a:chOff x="0" y="0"/>
          <a:chExt cx="0" cy="0"/>
        </a:xfrm>
      </p:grpSpPr>
      <p:sp>
        <p:nvSpPr>
          <p:cNvPr id="14" name="Content Placeholder 2"/>
          <p:cNvSpPr txBox="1">
            <a:spLocks/>
          </p:cNvSpPr>
          <p:nvPr userDrawn="1"/>
        </p:nvSpPr>
        <p:spPr>
          <a:xfrm>
            <a:off x="7904928" y="1381186"/>
            <a:ext cx="2614301" cy="3931217"/>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pPr>
            <a:endParaRPr lang="en-GB" sz="1200"/>
          </a:p>
        </p:txBody>
      </p:sp>
      <p:sp>
        <p:nvSpPr>
          <p:cNvPr id="18" name="Content Placeholder 9"/>
          <p:cNvSpPr>
            <a:spLocks noGrp="1"/>
          </p:cNvSpPr>
          <p:nvPr>
            <p:ph idx="1"/>
          </p:nvPr>
        </p:nvSpPr>
        <p:spPr>
          <a:xfrm>
            <a:off x="575093" y="1381176"/>
            <a:ext cx="3351333" cy="1274590"/>
          </a:xfrm>
        </p:spPr>
        <p:txBody>
          <a:bodyPr>
            <a:noAutofit/>
          </a:bodyPr>
          <a:lstStyle>
            <a:lvl1pPr marL="0" indent="0">
              <a:buNone/>
              <a:defRPr/>
            </a:lvl1pPr>
          </a:lstStyle>
          <a:p>
            <a:endParaRPr lang="en-GB"/>
          </a:p>
        </p:txBody>
      </p:sp>
      <p:sp>
        <p:nvSpPr>
          <p:cNvPr id="19" name="Content Placeholder 9"/>
          <p:cNvSpPr>
            <a:spLocks noGrp="1"/>
          </p:cNvSpPr>
          <p:nvPr>
            <p:ph idx="13"/>
          </p:nvPr>
        </p:nvSpPr>
        <p:spPr>
          <a:xfrm>
            <a:off x="4397538" y="1381176"/>
            <a:ext cx="3351333" cy="1274590"/>
          </a:xfrm>
        </p:spPr>
        <p:txBody>
          <a:bodyPr>
            <a:noAutofit/>
          </a:bodyPr>
          <a:lstStyle>
            <a:lvl1pPr marL="0" indent="0">
              <a:buNone/>
              <a:defRPr/>
            </a:lvl1pPr>
          </a:lstStyle>
          <a:p>
            <a:endParaRPr lang="en-GB"/>
          </a:p>
        </p:txBody>
      </p:sp>
      <p:sp>
        <p:nvSpPr>
          <p:cNvPr id="20" name="Content Placeholder 9"/>
          <p:cNvSpPr>
            <a:spLocks noGrp="1"/>
          </p:cNvSpPr>
          <p:nvPr>
            <p:ph idx="14"/>
          </p:nvPr>
        </p:nvSpPr>
        <p:spPr>
          <a:xfrm>
            <a:off x="8219984" y="1381176"/>
            <a:ext cx="3351333" cy="1274590"/>
          </a:xfrm>
        </p:spPr>
        <p:txBody>
          <a:bodyPr>
            <a:noAutofit/>
          </a:bodyPr>
          <a:lstStyle>
            <a:lvl1pPr marL="0" indent="0">
              <a:buNone/>
              <a:defRPr/>
            </a:lvl1pPr>
          </a:lstStyle>
          <a:p>
            <a:endParaRPr lang="en-GB"/>
          </a:p>
        </p:txBody>
      </p:sp>
      <p:sp>
        <p:nvSpPr>
          <p:cNvPr id="21" name="Content Placeholder 9"/>
          <p:cNvSpPr>
            <a:spLocks noGrp="1"/>
          </p:cNvSpPr>
          <p:nvPr>
            <p:ph idx="15"/>
          </p:nvPr>
        </p:nvSpPr>
        <p:spPr>
          <a:xfrm>
            <a:off x="575093" y="2892360"/>
            <a:ext cx="3351333" cy="1274590"/>
          </a:xfrm>
        </p:spPr>
        <p:txBody>
          <a:bodyPr>
            <a:noAutofit/>
          </a:bodyPr>
          <a:lstStyle>
            <a:lvl1pPr marL="0" indent="0">
              <a:buNone/>
              <a:defRPr/>
            </a:lvl1pPr>
          </a:lstStyle>
          <a:p>
            <a:endParaRPr lang="en-GB"/>
          </a:p>
        </p:txBody>
      </p:sp>
      <p:sp>
        <p:nvSpPr>
          <p:cNvPr id="22" name="Content Placeholder 9"/>
          <p:cNvSpPr>
            <a:spLocks noGrp="1"/>
          </p:cNvSpPr>
          <p:nvPr>
            <p:ph idx="16"/>
          </p:nvPr>
        </p:nvSpPr>
        <p:spPr>
          <a:xfrm>
            <a:off x="4397538" y="2892360"/>
            <a:ext cx="3351333" cy="1274590"/>
          </a:xfrm>
        </p:spPr>
        <p:txBody>
          <a:bodyPr>
            <a:noAutofit/>
          </a:bodyPr>
          <a:lstStyle>
            <a:lvl1pPr marL="0" indent="0">
              <a:buNone/>
              <a:defRPr/>
            </a:lvl1pPr>
          </a:lstStyle>
          <a:p>
            <a:endParaRPr lang="en-GB"/>
          </a:p>
        </p:txBody>
      </p:sp>
      <p:sp>
        <p:nvSpPr>
          <p:cNvPr id="23" name="Content Placeholder 9"/>
          <p:cNvSpPr>
            <a:spLocks noGrp="1"/>
          </p:cNvSpPr>
          <p:nvPr>
            <p:ph idx="17"/>
          </p:nvPr>
        </p:nvSpPr>
        <p:spPr>
          <a:xfrm>
            <a:off x="8219984" y="2892360"/>
            <a:ext cx="3351333" cy="1274590"/>
          </a:xfrm>
        </p:spPr>
        <p:txBody>
          <a:bodyPr>
            <a:noAutofit/>
          </a:bodyPr>
          <a:lstStyle>
            <a:lvl1pPr marL="0" indent="0">
              <a:buNone/>
              <a:defRPr/>
            </a:lvl1pPr>
          </a:lstStyle>
          <a:p>
            <a:endParaRPr lang="en-GB"/>
          </a:p>
        </p:txBody>
      </p:sp>
      <p:sp>
        <p:nvSpPr>
          <p:cNvPr id="24" name="Content Placeholder 9"/>
          <p:cNvSpPr>
            <a:spLocks noGrp="1"/>
          </p:cNvSpPr>
          <p:nvPr>
            <p:ph idx="18"/>
          </p:nvPr>
        </p:nvSpPr>
        <p:spPr>
          <a:xfrm>
            <a:off x="575093" y="4459396"/>
            <a:ext cx="1620000" cy="1620000"/>
          </a:xfrm>
        </p:spPr>
        <p:txBody>
          <a:bodyPr>
            <a:noAutofit/>
          </a:bodyPr>
          <a:lstStyle>
            <a:lvl1pPr marL="0" indent="0">
              <a:buNone/>
              <a:defRPr sz="1200"/>
            </a:lvl1pPr>
          </a:lstStyle>
          <a:p>
            <a:endParaRPr lang="en-GB"/>
          </a:p>
        </p:txBody>
      </p:sp>
      <p:sp>
        <p:nvSpPr>
          <p:cNvPr id="38" name="Rectangle 37">
            <a:extLst>
              <a:ext uri="{FF2B5EF4-FFF2-40B4-BE49-F238E27FC236}">
                <a16:creationId xmlns:a16="http://schemas.microsoft.com/office/drawing/2014/main" id="{AC747975-4ACA-4058-AC73-DFA706717872}"/>
              </a:ext>
            </a:extLst>
          </p:cNvPr>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5" name="Rectangle 24">
            <a:extLst>
              <a:ext uri="{FF2B5EF4-FFF2-40B4-BE49-F238E27FC236}">
                <a16:creationId xmlns:a16="http://schemas.microsoft.com/office/drawing/2014/main" id="{4BABDB15-6CB9-4E16-A1A2-F951C6A420C5}"/>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7E1D3486-0549-4E3A-BF79-B0BB6C75A6D0}"/>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Slide Number Placeholder 8">
            <a:extLst>
              <a:ext uri="{FF2B5EF4-FFF2-40B4-BE49-F238E27FC236}">
                <a16:creationId xmlns:a16="http://schemas.microsoft.com/office/drawing/2014/main" id="{A1261777-ADFA-4133-A11F-F5A559FABCF4}"/>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‹Nr.›</a:t>
            </a:fld>
            <a:endParaRPr lang="en-US"/>
          </a:p>
        </p:txBody>
      </p:sp>
      <p:sp>
        <p:nvSpPr>
          <p:cNvPr id="35" name="Title 1">
            <a:extLst>
              <a:ext uri="{FF2B5EF4-FFF2-40B4-BE49-F238E27FC236}">
                <a16:creationId xmlns:a16="http://schemas.microsoft.com/office/drawing/2014/main" id="{56A222BC-9FDC-4AA1-B76E-B28F819EBC2B}"/>
              </a:ext>
            </a:extLst>
          </p:cNvPr>
          <p:cNvSpPr>
            <a:spLocks noGrp="1"/>
          </p:cNvSpPr>
          <p:nvPr>
            <p:ph type="ctrTitle" hasCustomPrompt="1"/>
          </p:nvPr>
        </p:nvSpPr>
        <p:spPr>
          <a:xfrm>
            <a:off x="575093" y="691755"/>
            <a:ext cx="11003613"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36" name="Content Placeholder 9">
            <a:extLst>
              <a:ext uri="{FF2B5EF4-FFF2-40B4-BE49-F238E27FC236}">
                <a16:creationId xmlns:a16="http://schemas.microsoft.com/office/drawing/2014/main" id="{305A3E8E-B9D8-4BBE-9874-A3E322CBDEDB}"/>
              </a:ext>
            </a:extLst>
          </p:cNvPr>
          <p:cNvSpPr>
            <a:spLocks noGrp="1"/>
          </p:cNvSpPr>
          <p:nvPr>
            <p:ph idx="19"/>
          </p:nvPr>
        </p:nvSpPr>
        <p:spPr>
          <a:xfrm>
            <a:off x="2451816" y="4459396"/>
            <a:ext cx="1620000" cy="1620000"/>
          </a:xfrm>
        </p:spPr>
        <p:txBody>
          <a:bodyPr>
            <a:noAutofit/>
          </a:bodyPr>
          <a:lstStyle>
            <a:lvl1pPr marL="0" indent="0">
              <a:buNone/>
              <a:defRPr sz="1200"/>
            </a:lvl1pPr>
          </a:lstStyle>
          <a:p>
            <a:endParaRPr lang="en-GB"/>
          </a:p>
        </p:txBody>
      </p:sp>
      <p:sp>
        <p:nvSpPr>
          <p:cNvPr id="40" name="Content Placeholder 9">
            <a:extLst>
              <a:ext uri="{FF2B5EF4-FFF2-40B4-BE49-F238E27FC236}">
                <a16:creationId xmlns:a16="http://schemas.microsoft.com/office/drawing/2014/main" id="{27EB8B9C-49A0-4119-9186-AECB8E446E02}"/>
              </a:ext>
            </a:extLst>
          </p:cNvPr>
          <p:cNvSpPr>
            <a:spLocks noGrp="1"/>
          </p:cNvSpPr>
          <p:nvPr>
            <p:ph idx="20"/>
          </p:nvPr>
        </p:nvSpPr>
        <p:spPr>
          <a:xfrm>
            <a:off x="4328539" y="4459396"/>
            <a:ext cx="1620000" cy="1620000"/>
          </a:xfrm>
        </p:spPr>
        <p:txBody>
          <a:bodyPr>
            <a:noAutofit/>
          </a:bodyPr>
          <a:lstStyle>
            <a:lvl1pPr marL="0" indent="0">
              <a:buNone/>
              <a:defRPr sz="1200"/>
            </a:lvl1pPr>
          </a:lstStyle>
          <a:p>
            <a:endParaRPr lang="en-GB"/>
          </a:p>
        </p:txBody>
      </p:sp>
      <p:sp>
        <p:nvSpPr>
          <p:cNvPr id="41" name="Content Placeholder 9">
            <a:extLst>
              <a:ext uri="{FF2B5EF4-FFF2-40B4-BE49-F238E27FC236}">
                <a16:creationId xmlns:a16="http://schemas.microsoft.com/office/drawing/2014/main" id="{BC3302B1-818A-4528-8B80-4019D11C58EF}"/>
              </a:ext>
            </a:extLst>
          </p:cNvPr>
          <p:cNvSpPr>
            <a:spLocks noGrp="1"/>
          </p:cNvSpPr>
          <p:nvPr>
            <p:ph idx="21"/>
          </p:nvPr>
        </p:nvSpPr>
        <p:spPr>
          <a:xfrm>
            <a:off x="6205262" y="4459396"/>
            <a:ext cx="1620000" cy="1620000"/>
          </a:xfrm>
        </p:spPr>
        <p:txBody>
          <a:bodyPr>
            <a:noAutofit/>
          </a:bodyPr>
          <a:lstStyle>
            <a:lvl1pPr marL="0" indent="0">
              <a:buNone/>
              <a:defRPr sz="1200"/>
            </a:lvl1pPr>
          </a:lstStyle>
          <a:p>
            <a:endParaRPr lang="en-GB"/>
          </a:p>
        </p:txBody>
      </p:sp>
      <p:sp>
        <p:nvSpPr>
          <p:cNvPr id="42" name="Content Placeholder 9">
            <a:extLst>
              <a:ext uri="{FF2B5EF4-FFF2-40B4-BE49-F238E27FC236}">
                <a16:creationId xmlns:a16="http://schemas.microsoft.com/office/drawing/2014/main" id="{5D4E05D4-530F-4C69-A3E8-AE594B89F722}"/>
              </a:ext>
            </a:extLst>
          </p:cNvPr>
          <p:cNvSpPr>
            <a:spLocks noGrp="1"/>
          </p:cNvSpPr>
          <p:nvPr>
            <p:ph idx="22"/>
          </p:nvPr>
        </p:nvSpPr>
        <p:spPr>
          <a:xfrm>
            <a:off x="8081985" y="4459396"/>
            <a:ext cx="1620000" cy="1620000"/>
          </a:xfrm>
        </p:spPr>
        <p:txBody>
          <a:bodyPr>
            <a:noAutofit/>
          </a:bodyPr>
          <a:lstStyle>
            <a:lvl1pPr marL="0" indent="0">
              <a:buNone/>
              <a:defRPr sz="1200"/>
            </a:lvl1pPr>
          </a:lstStyle>
          <a:p>
            <a:endParaRPr lang="en-GB"/>
          </a:p>
        </p:txBody>
      </p:sp>
      <p:sp>
        <p:nvSpPr>
          <p:cNvPr id="43" name="Content Placeholder 9">
            <a:extLst>
              <a:ext uri="{FF2B5EF4-FFF2-40B4-BE49-F238E27FC236}">
                <a16:creationId xmlns:a16="http://schemas.microsoft.com/office/drawing/2014/main" id="{C0234D53-247C-43E2-823C-26B88CA81A58}"/>
              </a:ext>
            </a:extLst>
          </p:cNvPr>
          <p:cNvSpPr>
            <a:spLocks noGrp="1"/>
          </p:cNvSpPr>
          <p:nvPr>
            <p:ph idx="23"/>
          </p:nvPr>
        </p:nvSpPr>
        <p:spPr>
          <a:xfrm>
            <a:off x="9958706" y="4459396"/>
            <a:ext cx="1620000" cy="1620000"/>
          </a:xfrm>
        </p:spPr>
        <p:txBody>
          <a:bodyPr>
            <a:noAutofit/>
          </a:bodyPr>
          <a:lstStyle>
            <a:lvl1pPr marL="0" indent="0">
              <a:buNone/>
              <a:defRPr sz="1200"/>
            </a:lvl1pPr>
          </a:lstStyle>
          <a:p>
            <a:endParaRPr lang="en-GB"/>
          </a:p>
        </p:txBody>
      </p:sp>
    </p:spTree>
    <p:extLst>
      <p:ext uri="{BB962C8B-B14F-4D97-AF65-F5344CB8AC3E}">
        <p14:creationId xmlns:p14="http://schemas.microsoft.com/office/powerpoint/2010/main" val="3954883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4BD2530-5035-4752-A2F3-D5D96A018E5C}"/>
              </a:ext>
            </a:extLst>
          </p:cNvPr>
          <p:cNvSpPr/>
          <p:nvPr userDrawn="1"/>
        </p:nvSpPr>
        <p:spPr>
          <a:xfrm>
            <a:off x="5700712" y="990600"/>
            <a:ext cx="1883738" cy="18841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8" name="Rectangle 27">
            <a:extLst>
              <a:ext uri="{FF2B5EF4-FFF2-40B4-BE49-F238E27FC236}">
                <a16:creationId xmlns:a16="http://schemas.microsoft.com/office/drawing/2014/main" id="{9EE24ABC-2249-463F-B490-2269E1C5BF11}"/>
              </a:ext>
            </a:extLst>
          </p:cNvPr>
          <p:cNvSpPr/>
          <p:nvPr userDrawn="1"/>
        </p:nvSpPr>
        <p:spPr>
          <a:xfrm>
            <a:off x="7696030" y="1600165"/>
            <a:ext cx="1274400" cy="12746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9" name="Rectangle 28">
            <a:extLst>
              <a:ext uri="{FF2B5EF4-FFF2-40B4-BE49-F238E27FC236}">
                <a16:creationId xmlns:a16="http://schemas.microsoft.com/office/drawing/2014/main" id="{F189F80B-3B65-4203-ACCA-628A86A8AB0F}"/>
              </a:ext>
            </a:extLst>
          </p:cNvPr>
          <p:cNvSpPr/>
          <p:nvPr userDrawn="1"/>
        </p:nvSpPr>
        <p:spPr>
          <a:xfrm>
            <a:off x="8501585" y="2996608"/>
            <a:ext cx="1770313" cy="17703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30" name="Rectangle 29">
            <a:extLst>
              <a:ext uri="{FF2B5EF4-FFF2-40B4-BE49-F238E27FC236}">
                <a16:creationId xmlns:a16="http://schemas.microsoft.com/office/drawing/2014/main" id="{2C5A6251-FCEE-4E4F-91CB-9A4A8646E3F4}"/>
              </a:ext>
            </a:extLst>
          </p:cNvPr>
          <p:cNvSpPr/>
          <p:nvPr userDrawn="1"/>
        </p:nvSpPr>
        <p:spPr>
          <a:xfrm>
            <a:off x="5700711" y="2996608"/>
            <a:ext cx="2641555" cy="26421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31" name="Rectangle 30">
            <a:extLst>
              <a:ext uri="{FF2B5EF4-FFF2-40B4-BE49-F238E27FC236}">
                <a16:creationId xmlns:a16="http://schemas.microsoft.com/office/drawing/2014/main" id="{CF2AB964-3D8F-45A2-A8E9-784EA356B661}"/>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5"/>
          <p:cNvSpPr>
            <a:spLocks noGrp="1"/>
          </p:cNvSpPr>
          <p:nvPr>
            <p:ph type="body" sz="quarter" idx="10" hasCustomPrompt="1"/>
          </p:nvPr>
        </p:nvSpPr>
        <p:spPr>
          <a:xfrm>
            <a:off x="564164" y="990600"/>
            <a:ext cx="4655536" cy="4648200"/>
          </a:xfrm>
        </p:spPr>
        <p:txBody>
          <a:bodyPr anchor="ctr"/>
          <a:lstStyle>
            <a:lvl1pPr>
              <a:defRPr sz="3600" b="1">
                <a:solidFill>
                  <a:schemeClr val="bg1"/>
                </a:solidFill>
                <a:latin typeface="+mj-lt"/>
              </a:defRPr>
            </a:lvl1pPr>
          </a:lstStyle>
          <a:p>
            <a:pPr lvl="0"/>
            <a:r>
              <a:rPr lang="en-US"/>
              <a:t>Questions?</a:t>
            </a:r>
          </a:p>
        </p:txBody>
      </p:sp>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6" name="Rectangle 15">
            <a:extLst>
              <a:ext uri="{FF2B5EF4-FFF2-40B4-BE49-F238E27FC236}">
                <a16:creationId xmlns:a16="http://schemas.microsoft.com/office/drawing/2014/main" id="{4C2AB3CF-571C-4423-9A1D-D0F77785364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609E282-4F00-4AF5-B5F5-0AF74B8920B0}"/>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Slide Number Placeholder 8">
            <a:extLst>
              <a:ext uri="{FF2B5EF4-FFF2-40B4-BE49-F238E27FC236}">
                <a16:creationId xmlns:a16="http://schemas.microsoft.com/office/drawing/2014/main" id="{8A3A953E-91DE-4FD2-B99C-EA1AA54B0205}"/>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‹Nr.›</a:t>
            </a:fld>
            <a:endParaRPr lang="en-US"/>
          </a:p>
        </p:txBody>
      </p:sp>
      <p:pic>
        <p:nvPicPr>
          <p:cNvPr id="26" name="Picture 25">
            <a:extLst>
              <a:ext uri="{FF2B5EF4-FFF2-40B4-BE49-F238E27FC236}">
                <a16:creationId xmlns:a16="http://schemas.microsoft.com/office/drawing/2014/main" id="{CA68FB89-C866-48C1-B5E0-8FE5B52471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417305" y="6101135"/>
            <a:ext cx="609601" cy="566364"/>
          </a:xfrm>
          <a:prstGeom prst="rect">
            <a:avLst/>
          </a:prstGeom>
        </p:spPr>
      </p:pic>
    </p:spTree>
    <p:extLst>
      <p:ext uri="{BB962C8B-B14F-4D97-AF65-F5344CB8AC3E}">
        <p14:creationId xmlns:p14="http://schemas.microsoft.com/office/powerpoint/2010/main" val="2381818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720CF0-3EA3-4920-AEDA-35F8EBDEAB63}"/>
              </a:ext>
            </a:extLst>
          </p:cNvPr>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3" name="TextBox 2">
            <a:extLst>
              <a:ext uri="{FF2B5EF4-FFF2-40B4-BE49-F238E27FC236}">
                <a16:creationId xmlns:a16="http://schemas.microsoft.com/office/drawing/2014/main" id="{3FB578CE-3F11-4970-8818-7C90A3F11399}"/>
              </a:ext>
            </a:extLst>
          </p:cNvPr>
          <p:cNvSpPr txBox="1"/>
          <p:nvPr userDrawn="1"/>
        </p:nvSpPr>
        <p:spPr>
          <a:xfrm>
            <a:off x="3169920" y="5736821"/>
            <a:ext cx="5852160" cy="584775"/>
          </a:xfrm>
          <a:prstGeom prst="rect">
            <a:avLst/>
          </a:prstGeom>
          <a:noFill/>
        </p:spPr>
        <p:txBody>
          <a:bodyPr wrap="square" rtlCol="0">
            <a:spAutoFit/>
          </a:bodyPr>
          <a:lstStyle/>
          <a:p>
            <a:pPr algn="ctr"/>
            <a:r>
              <a:rPr lang="en-GB" sz="1600">
                <a:solidFill>
                  <a:schemeClr val="bg1"/>
                </a:solidFill>
              </a:rPr>
              <a:t>www.unglobalcompact.org</a:t>
            </a:r>
          </a:p>
          <a:p>
            <a:pPr algn="ctr"/>
            <a:r>
              <a:rPr lang="en-GB" sz="1600">
                <a:solidFill>
                  <a:schemeClr val="bg1"/>
                </a:solidFill>
              </a:rPr>
              <a:t>Find us on social media @</a:t>
            </a:r>
            <a:r>
              <a:rPr lang="en-GB" sz="1600" err="1">
                <a:solidFill>
                  <a:schemeClr val="bg1"/>
                </a:solidFill>
              </a:rPr>
              <a:t>globalcompact</a:t>
            </a:r>
            <a:endParaRPr lang="en-GB" sz="1600">
              <a:solidFill>
                <a:schemeClr val="bg1"/>
              </a:solidFill>
            </a:endParaRPr>
          </a:p>
        </p:txBody>
      </p:sp>
      <p:pic>
        <p:nvPicPr>
          <p:cNvPr id="5" name="Picture 4" descr="Masterbrand Logotype_gradient_white_RGB[1][1] copy.png">
            <a:extLst>
              <a:ext uri="{FF2B5EF4-FFF2-40B4-BE49-F238E27FC236}">
                <a16:creationId xmlns:a16="http://schemas.microsoft.com/office/drawing/2014/main" id="{18281CBB-E5CD-4EEE-BED3-ABAFCB50D2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75377" y="2344189"/>
            <a:ext cx="5041246" cy="1487978"/>
          </a:xfrm>
          <a:prstGeom prst="rect">
            <a:avLst/>
          </a:prstGeom>
        </p:spPr>
      </p:pic>
    </p:spTree>
    <p:extLst>
      <p:ext uri="{BB962C8B-B14F-4D97-AF65-F5344CB8AC3E}">
        <p14:creationId xmlns:p14="http://schemas.microsoft.com/office/powerpoint/2010/main" val="2742316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3" name="Rectangle 22"/>
          <p:cNvSpPr/>
          <p:nvPr userDrawn="1"/>
        </p:nvSpPr>
        <p:spPr>
          <a:xfrm>
            <a:off x="0" y="1"/>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2" name="Group 21"/>
          <p:cNvGrpSpPr/>
          <p:nvPr userDrawn="1"/>
        </p:nvGrpSpPr>
        <p:grpSpPr>
          <a:xfrm>
            <a:off x="0" y="0"/>
            <a:ext cx="12192000" cy="6858000"/>
            <a:chOff x="0" y="0"/>
            <a:chExt cx="9144000" cy="6858000"/>
          </a:xfrm>
        </p:grpSpPr>
        <p:cxnSp>
          <p:nvCxnSpPr>
            <p:cNvPr id="6" name="Straight Connector 5"/>
            <p:cNvCxnSpPr/>
            <p:nvPr userDrawn="1"/>
          </p:nvCxnSpPr>
          <p:spPr>
            <a:xfrm>
              <a:off x="220662"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41325"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3036888"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157538"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84875"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6107113"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8923337"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15900"/>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2027238"/>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838575"/>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0" y="5649913"/>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0" y="5859463"/>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400800"/>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0" y="6632575"/>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24" name="TextBox 23"/>
          <p:cNvSpPr txBox="1"/>
          <p:nvPr userDrawn="1"/>
        </p:nvSpPr>
        <p:spPr>
          <a:xfrm>
            <a:off x="986557" y="596355"/>
            <a:ext cx="2694609" cy="1015663"/>
          </a:xfrm>
          <a:prstGeom prst="rect">
            <a:avLst/>
          </a:prstGeom>
          <a:noFill/>
        </p:spPr>
        <p:txBody>
          <a:bodyPr wrap="square" rtlCol="0">
            <a:spAutoFit/>
          </a:bodyPr>
          <a:lstStyle/>
          <a:p>
            <a:pPr defTabSz="457200"/>
            <a:r>
              <a:rPr lang="en-US" sz="6000">
                <a:solidFill>
                  <a:srgbClr val="1E3250"/>
                </a:solidFill>
                <a:latin typeface="Flama-Extrabold"/>
                <a:cs typeface="Flama-Extrabold"/>
              </a:rPr>
              <a:t>GRID</a:t>
            </a:r>
          </a:p>
        </p:txBody>
      </p:sp>
    </p:spTree>
    <p:extLst>
      <p:ext uri="{BB962C8B-B14F-4D97-AF65-F5344CB8AC3E}">
        <p14:creationId xmlns:p14="http://schemas.microsoft.com/office/powerpoint/2010/main" val="196915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artner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783E940-7FF3-46B1-97DE-C9370A200870}"/>
              </a:ext>
            </a:extLst>
          </p:cNvPr>
          <p:cNvSpPr/>
          <p:nvPr userDrawn="1"/>
        </p:nvSpPr>
        <p:spPr>
          <a:xfrm>
            <a:off x="0" y="0"/>
            <a:ext cx="33147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58DE2815-D1AB-4287-9FD4-878E91E64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
        <p:nvSpPr>
          <p:cNvPr id="2" name="Title 1"/>
          <p:cNvSpPr>
            <a:spLocks noGrp="1"/>
          </p:cNvSpPr>
          <p:nvPr>
            <p:ph type="ctrTitle" hasCustomPrompt="1"/>
          </p:nvPr>
        </p:nvSpPr>
        <p:spPr>
          <a:xfrm>
            <a:off x="914400" y="1371600"/>
            <a:ext cx="8432800" cy="4114800"/>
          </a:xfrm>
        </p:spPr>
        <p:txBody>
          <a:bodyPr anchor="ctr">
            <a:noAutofit/>
          </a:bodyPr>
          <a:lstStyle>
            <a:lvl1pPr algn="l">
              <a:defRPr sz="4000" b="0" i="0" cap="none" baseline="0">
                <a:solidFill>
                  <a:schemeClr val="bg1"/>
                </a:solidFill>
                <a:latin typeface="Flama-Extrabold"/>
                <a:cs typeface="Flama-Extrabold"/>
              </a:defRPr>
            </a:lvl1pPr>
          </a:lstStyle>
          <a:p>
            <a:r>
              <a:rPr lang="en-US"/>
              <a:t>CLICK TO EDIT MASTER TITLE LONGER TITLE GOES HERE</a:t>
            </a:r>
          </a:p>
        </p:txBody>
      </p:sp>
      <p:sp>
        <p:nvSpPr>
          <p:cNvPr id="3" name="Rectangle 2">
            <a:extLst>
              <a:ext uri="{FF2B5EF4-FFF2-40B4-BE49-F238E27FC236}">
                <a16:creationId xmlns:a16="http://schemas.microsoft.com/office/drawing/2014/main" id="{3BAE8746-A4C8-401C-A8C1-6209A7698F44}"/>
              </a:ext>
            </a:extLst>
          </p:cNvPr>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Picture Placeholder 5">
            <a:extLst>
              <a:ext uri="{FF2B5EF4-FFF2-40B4-BE49-F238E27FC236}">
                <a16:creationId xmlns:a16="http://schemas.microsoft.com/office/drawing/2014/main" id="{F1F60866-FB12-4C7F-89FD-469EACD77C7B}"/>
              </a:ext>
            </a:extLst>
          </p:cNvPr>
          <p:cNvSpPr>
            <a:spLocks noGrp="1"/>
          </p:cNvSpPr>
          <p:nvPr>
            <p:ph type="pic" sz="quarter" idx="11"/>
          </p:nvPr>
        </p:nvSpPr>
        <p:spPr>
          <a:xfrm>
            <a:off x="2103008" y="6324600"/>
            <a:ext cx="1434290" cy="381000"/>
          </a:xfrm>
        </p:spPr>
        <p:txBody>
          <a:bodyPr/>
          <a:lstStyle>
            <a:lvl1pPr>
              <a:defRPr sz="1200"/>
            </a:lvl1pPr>
          </a:lstStyle>
          <a:p>
            <a:endParaRPr lang="en-GB"/>
          </a:p>
        </p:txBody>
      </p:sp>
      <p:sp>
        <p:nvSpPr>
          <p:cNvPr id="10" name="Picture Placeholder 5">
            <a:extLst>
              <a:ext uri="{FF2B5EF4-FFF2-40B4-BE49-F238E27FC236}">
                <a16:creationId xmlns:a16="http://schemas.microsoft.com/office/drawing/2014/main" id="{47D3ABB4-8B4E-486D-99FA-648D1B4C9CF0}"/>
              </a:ext>
            </a:extLst>
          </p:cNvPr>
          <p:cNvSpPr>
            <a:spLocks noGrp="1"/>
          </p:cNvSpPr>
          <p:nvPr>
            <p:ph type="pic" sz="quarter" idx="12"/>
          </p:nvPr>
        </p:nvSpPr>
        <p:spPr>
          <a:xfrm>
            <a:off x="3759896" y="6324600"/>
            <a:ext cx="1434290" cy="381000"/>
          </a:xfrm>
        </p:spPr>
        <p:txBody>
          <a:bodyPr/>
          <a:lstStyle>
            <a:lvl1pPr>
              <a:defRPr sz="1200"/>
            </a:lvl1pPr>
          </a:lstStyle>
          <a:p>
            <a:endParaRPr lang="en-GB"/>
          </a:p>
        </p:txBody>
      </p:sp>
      <p:sp>
        <p:nvSpPr>
          <p:cNvPr id="11" name="Picture Placeholder 5">
            <a:extLst>
              <a:ext uri="{FF2B5EF4-FFF2-40B4-BE49-F238E27FC236}">
                <a16:creationId xmlns:a16="http://schemas.microsoft.com/office/drawing/2014/main" id="{F2CE03D9-14EE-4BEB-864F-DA23C599F486}"/>
              </a:ext>
            </a:extLst>
          </p:cNvPr>
          <p:cNvSpPr>
            <a:spLocks noGrp="1"/>
          </p:cNvSpPr>
          <p:nvPr>
            <p:ph type="pic" sz="quarter" idx="13"/>
          </p:nvPr>
        </p:nvSpPr>
        <p:spPr>
          <a:xfrm>
            <a:off x="5416784" y="6324600"/>
            <a:ext cx="1434290" cy="381000"/>
          </a:xfrm>
        </p:spPr>
        <p:txBody>
          <a:bodyPr/>
          <a:lstStyle>
            <a:lvl1pPr>
              <a:defRPr sz="1200"/>
            </a:lvl1pPr>
          </a:lstStyle>
          <a:p>
            <a:endParaRPr lang="en-GB"/>
          </a:p>
        </p:txBody>
      </p:sp>
      <p:sp>
        <p:nvSpPr>
          <p:cNvPr id="12" name="Picture Placeholder 5">
            <a:extLst>
              <a:ext uri="{FF2B5EF4-FFF2-40B4-BE49-F238E27FC236}">
                <a16:creationId xmlns:a16="http://schemas.microsoft.com/office/drawing/2014/main" id="{0FFD9BCB-923A-4F9A-A712-B3BE46C1CD6C}"/>
              </a:ext>
            </a:extLst>
          </p:cNvPr>
          <p:cNvSpPr>
            <a:spLocks noGrp="1"/>
          </p:cNvSpPr>
          <p:nvPr>
            <p:ph type="pic" sz="quarter" idx="14"/>
          </p:nvPr>
        </p:nvSpPr>
        <p:spPr>
          <a:xfrm>
            <a:off x="7073672" y="6324600"/>
            <a:ext cx="1434290" cy="381000"/>
          </a:xfrm>
        </p:spPr>
        <p:txBody>
          <a:bodyPr/>
          <a:lstStyle>
            <a:lvl1pPr>
              <a:defRPr sz="1200"/>
            </a:lvl1pPr>
          </a:lstStyle>
          <a:p>
            <a:endParaRPr lang="en-GB"/>
          </a:p>
        </p:txBody>
      </p:sp>
      <p:sp>
        <p:nvSpPr>
          <p:cNvPr id="13" name="Picture Placeholder 5">
            <a:extLst>
              <a:ext uri="{FF2B5EF4-FFF2-40B4-BE49-F238E27FC236}">
                <a16:creationId xmlns:a16="http://schemas.microsoft.com/office/drawing/2014/main" id="{7CDA3725-0B55-460C-9E1E-DF4E8BE35DB0}"/>
              </a:ext>
            </a:extLst>
          </p:cNvPr>
          <p:cNvSpPr>
            <a:spLocks noGrp="1"/>
          </p:cNvSpPr>
          <p:nvPr>
            <p:ph type="pic" sz="quarter" idx="15"/>
          </p:nvPr>
        </p:nvSpPr>
        <p:spPr>
          <a:xfrm>
            <a:off x="10387446" y="6324600"/>
            <a:ext cx="1434290" cy="381000"/>
          </a:xfrm>
        </p:spPr>
        <p:txBody>
          <a:bodyPr/>
          <a:lstStyle>
            <a:lvl1pPr>
              <a:defRPr sz="1200"/>
            </a:lvl1pPr>
          </a:lstStyle>
          <a:p>
            <a:endParaRPr lang="en-GB"/>
          </a:p>
        </p:txBody>
      </p:sp>
      <p:sp>
        <p:nvSpPr>
          <p:cNvPr id="17" name="Picture Placeholder 5">
            <a:extLst>
              <a:ext uri="{FF2B5EF4-FFF2-40B4-BE49-F238E27FC236}">
                <a16:creationId xmlns:a16="http://schemas.microsoft.com/office/drawing/2014/main" id="{B4CE06B9-B03D-45B7-815F-9EFE78664780}"/>
              </a:ext>
            </a:extLst>
          </p:cNvPr>
          <p:cNvSpPr>
            <a:spLocks noGrp="1"/>
          </p:cNvSpPr>
          <p:nvPr>
            <p:ph type="pic" sz="quarter" idx="16"/>
          </p:nvPr>
        </p:nvSpPr>
        <p:spPr>
          <a:xfrm>
            <a:off x="446120" y="6324600"/>
            <a:ext cx="1434290" cy="381000"/>
          </a:xfrm>
        </p:spPr>
        <p:txBody>
          <a:bodyPr/>
          <a:lstStyle>
            <a:lvl1pPr>
              <a:defRPr sz="1200"/>
            </a:lvl1pPr>
          </a:lstStyle>
          <a:p>
            <a:endParaRPr lang="en-GB"/>
          </a:p>
        </p:txBody>
      </p:sp>
      <p:sp>
        <p:nvSpPr>
          <p:cNvPr id="21" name="Picture Placeholder 4">
            <a:extLst>
              <a:ext uri="{FF2B5EF4-FFF2-40B4-BE49-F238E27FC236}">
                <a16:creationId xmlns:a16="http://schemas.microsoft.com/office/drawing/2014/main" id="{B818ACBE-4CBA-4524-B6A2-AFB3D7C5BC63}"/>
              </a:ext>
            </a:extLst>
          </p:cNvPr>
          <p:cNvSpPr>
            <a:spLocks noGrp="1"/>
          </p:cNvSpPr>
          <p:nvPr>
            <p:ph type="pic" sz="quarter" idx="19"/>
          </p:nvPr>
        </p:nvSpPr>
        <p:spPr>
          <a:xfrm>
            <a:off x="8724900" y="6324600"/>
            <a:ext cx="1447800" cy="381000"/>
          </a:xfrm>
        </p:spPr>
        <p:txBody>
          <a:bodyPr/>
          <a:lstStyle>
            <a:lvl1pPr>
              <a:defRPr sz="1200"/>
            </a:lvl1pPr>
          </a:lstStyle>
          <a:p>
            <a:endParaRPr lang="en-GB"/>
          </a:p>
        </p:txBody>
      </p:sp>
    </p:spTree>
    <p:extLst>
      <p:ext uri="{BB962C8B-B14F-4D97-AF65-F5344CB8AC3E}">
        <p14:creationId xmlns:p14="http://schemas.microsoft.com/office/powerpoint/2010/main" val="399634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s">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3A8B2B-B725-4E45-A20A-6155DC459B39}"/>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BB45278-0334-4B72-A470-C9A43D4E06AD}"/>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itle 1"/>
          <p:cNvSpPr>
            <a:spLocks noGrp="1"/>
          </p:cNvSpPr>
          <p:nvPr>
            <p:ph type="ctrTitle" hasCustomPrompt="1"/>
          </p:nvPr>
        </p:nvSpPr>
        <p:spPr>
          <a:xfrm>
            <a:off x="575094" y="691755"/>
            <a:ext cx="11033082" cy="603646"/>
          </a:xfrm>
        </p:spPr>
        <p:txBody>
          <a:bodyPr anchor="t">
            <a:noAutofit/>
          </a:bodyPr>
          <a:lstStyle>
            <a:lvl1pPr algn="l">
              <a:defRPr sz="3000" b="0" i="0" cap="none">
                <a:solidFill>
                  <a:schemeClr val="tx1"/>
                </a:solidFill>
                <a:latin typeface="Flama-Extrabold"/>
                <a:cs typeface="Flama-Extrabold"/>
              </a:defRPr>
            </a:lvl1pPr>
          </a:lstStyle>
          <a:p>
            <a:r>
              <a:rPr lang="en-US"/>
              <a:t>Presenters</a:t>
            </a:r>
          </a:p>
        </p:txBody>
      </p:sp>
      <p:sp>
        <p:nvSpPr>
          <p:cNvPr id="4" name="Subtitle 2"/>
          <p:cNvSpPr>
            <a:spLocks noGrp="1"/>
          </p:cNvSpPr>
          <p:nvPr>
            <p:ph type="subTitle" idx="1" hasCustomPrompt="1"/>
          </p:nvPr>
        </p:nvSpPr>
        <p:spPr>
          <a:xfrm>
            <a:off x="575094" y="1379796"/>
            <a:ext cx="11033082" cy="4792409"/>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Slide Number Placeholder 8">
            <a:extLst>
              <a:ext uri="{FF2B5EF4-FFF2-40B4-BE49-F238E27FC236}">
                <a16:creationId xmlns:a16="http://schemas.microsoft.com/office/drawing/2014/main" id="{32F28AC7-C077-479F-98BF-AFE339D5E09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‹Nr.›</a:t>
            </a:fld>
            <a:endParaRPr lang="en-US"/>
          </a:p>
        </p:txBody>
      </p:sp>
    </p:spTree>
    <p:extLst>
      <p:ext uri="{BB962C8B-B14F-4D97-AF65-F5344CB8AC3E}">
        <p14:creationId xmlns:p14="http://schemas.microsoft.com/office/powerpoint/2010/main" val="420599795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F68F7D0-CBE4-4E4B-97F5-82A4548333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52400"/>
            <a:ext cx="4064007" cy="6705600"/>
          </a:xfrm>
          <a:prstGeom prst="rect">
            <a:avLst/>
          </a:prstGeom>
        </p:spPr>
      </p:pic>
      <p:sp>
        <p:nvSpPr>
          <p:cNvPr id="2" name="Title 1"/>
          <p:cNvSpPr>
            <a:spLocks noGrp="1"/>
          </p:cNvSpPr>
          <p:nvPr>
            <p:ph type="title" hasCustomPrompt="1"/>
          </p:nvPr>
        </p:nvSpPr>
        <p:spPr>
          <a:xfrm>
            <a:off x="4626535" y="838209"/>
            <a:ext cx="7159071" cy="915987"/>
          </a:xfrm>
        </p:spPr>
        <p:txBody>
          <a:bodyPr/>
          <a:lstStyle>
            <a:lvl1pPr>
              <a:defRPr>
                <a:solidFill>
                  <a:schemeClr val="tx1"/>
                </a:solidFill>
              </a:defRPr>
            </a:lvl1pPr>
          </a:lstStyle>
          <a:p>
            <a:r>
              <a:rPr lang="en-US">
                <a:solidFill>
                  <a:srgbClr val="1B2352"/>
                </a:solidFill>
                <a:latin typeface="Flama-Extrabold"/>
                <a:cs typeface="Flama-Extrabold"/>
              </a:rPr>
              <a:t>TITLE</a:t>
            </a:r>
            <a:br>
              <a:rPr lang="en-US">
                <a:solidFill>
                  <a:srgbClr val="1B2352"/>
                </a:solidFill>
                <a:latin typeface="Flama-Extrabold"/>
                <a:cs typeface="Flama-Extrabold"/>
              </a:rPr>
            </a:br>
            <a:r>
              <a:rPr lang="en-US">
                <a:solidFill>
                  <a:srgbClr val="699CC6"/>
                </a:solidFill>
                <a:latin typeface="Flama-Extrabold"/>
                <a:cs typeface="Flama-Extrabold"/>
              </a:rPr>
              <a:t>TEXT</a:t>
            </a:r>
            <a:endParaRPr lang="en-US"/>
          </a:p>
        </p:txBody>
      </p:sp>
      <p:sp>
        <p:nvSpPr>
          <p:cNvPr id="4" name="Rectangle 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5" name="Content Placeholder 2"/>
          <p:cNvSpPr>
            <a:spLocks noGrp="1"/>
          </p:cNvSpPr>
          <p:nvPr>
            <p:ph sz="half" idx="1" hasCustomPrompt="1"/>
          </p:nvPr>
        </p:nvSpPr>
        <p:spPr>
          <a:xfrm>
            <a:off x="4589798" y="2057400"/>
            <a:ext cx="7310101" cy="3581400"/>
          </a:xfrm>
        </p:spPr>
        <p:txBody>
          <a:bodyPr>
            <a:noAutofit/>
          </a:bodyPr>
          <a:lstStyle>
            <a:lvl1pPr marL="342900" indent="-342900">
              <a:lnSpc>
                <a:spcPct val="150000"/>
              </a:lnSpc>
              <a:buClr>
                <a:schemeClr val="bg2"/>
              </a:buClr>
              <a:buFont typeface="+mj-lt"/>
              <a:buAutoNum type="arabicPeriod"/>
              <a:defRPr sz="1800">
                <a:latin typeface="+mj-lt"/>
              </a:defRPr>
            </a:lvl1pPr>
            <a:lvl2pPr marL="287338" indent="0">
              <a:lnSpc>
                <a:spcPct val="150000"/>
              </a:lnSpc>
              <a:buFont typeface="+mj-lt"/>
              <a:buNone/>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p:txBody>
      </p:sp>
      <p:sp>
        <p:nvSpPr>
          <p:cNvPr id="11" name="Rectangle 10">
            <a:extLst>
              <a:ext uri="{FF2B5EF4-FFF2-40B4-BE49-F238E27FC236}">
                <a16:creationId xmlns:a16="http://schemas.microsoft.com/office/drawing/2014/main" id="{36D7288B-97AF-4A40-AC85-26F772631070}"/>
              </a:ext>
            </a:extLst>
          </p:cNvPr>
          <p:cNvSpPr/>
          <p:nvPr userDrawn="1"/>
        </p:nvSpPr>
        <p:spPr>
          <a:xfrm>
            <a:off x="6" y="152400"/>
            <a:ext cx="4064001" cy="67056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2" name="Rectangle 11">
            <a:extLst>
              <a:ext uri="{FF2B5EF4-FFF2-40B4-BE49-F238E27FC236}">
                <a16:creationId xmlns:a16="http://schemas.microsoft.com/office/drawing/2014/main" id="{3D2DB4C5-31D3-4D2F-B832-B2429AC473F4}"/>
              </a:ext>
            </a:extLst>
          </p:cNvPr>
          <p:cNvSpPr/>
          <p:nvPr userDrawn="1"/>
        </p:nvSpPr>
        <p:spPr>
          <a:xfrm>
            <a:off x="194199" y="6328298"/>
            <a:ext cx="339201" cy="33920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1925C6E-84FF-49BB-B0F8-2A84820981CE}"/>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7A4DB7CA-1481-4098-976C-0FA990F72ABF}"/>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‹Nr.›</a:t>
            </a:fld>
            <a:endParaRPr lang="en-US"/>
          </a:p>
        </p:txBody>
      </p:sp>
      <p:pic>
        <p:nvPicPr>
          <p:cNvPr id="24" name="Picture 23">
            <a:extLst>
              <a:ext uri="{FF2B5EF4-FFF2-40B4-BE49-F238E27FC236}">
                <a16:creationId xmlns:a16="http://schemas.microsoft.com/office/drawing/2014/main" id="{F281D232-FDBE-40CD-9E2B-E220E4E81D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42863" y="6101135"/>
            <a:ext cx="558484" cy="566364"/>
          </a:xfrm>
          <a:prstGeom prst="rect">
            <a:avLst/>
          </a:prstGeom>
        </p:spPr>
      </p:pic>
      <p:pic>
        <p:nvPicPr>
          <p:cNvPr id="3" name="Picture 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255395" y="570019"/>
            <a:ext cx="1458222" cy="5424240"/>
          </a:xfrm>
          <a:prstGeom prst="rect">
            <a:avLst/>
          </a:prstGeom>
        </p:spPr>
      </p:pic>
    </p:spTree>
    <p:extLst>
      <p:ext uri="{BB962C8B-B14F-4D97-AF65-F5344CB8AC3E}">
        <p14:creationId xmlns:p14="http://schemas.microsoft.com/office/powerpoint/2010/main" val="110398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DGs">
    <p:spTree>
      <p:nvGrpSpPr>
        <p:cNvPr id="1" name=""/>
        <p:cNvGrpSpPr/>
        <p:nvPr/>
      </p:nvGrpSpPr>
      <p:grpSpPr>
        <a:xfrm>
          <a:off x="0" y="0"/>
          <a:ext cx="0" cy="0"/>
          <a:chOff x="0" y="0"/>
          <a:chExt cx="0" cy="0"/>
        </a:xfrm>
      </p:grpSpPr>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3" name="Rectangle 12">
            <a:extLst>
              <a:ext uri="{FF2B5EF4-FFF2-40B4-BE49-F238E27FC236}">
                <a16:creationId xmlns:a16="http://schemas.microsoft.com/office/drawing/2014/main" id="{5EFA3F8E-8AF4-4FBA-8729-EE7EFB83BA9B}"/>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F4302F9-B1CD-4013-8E7B-959294E5886B}"/>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Slide Number Placeholder 8">
            <a:extLst>
              <a:ext uri="{FF2B5EF4-FFF2-40B4-BE49-F238E27FC236}">
                <a16:creationId xmlns:a16="http://schemas.microsoft.com/office/drawing/2014/main" id="{B663B8C4-6843-499B-B303-9D312427843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‹Nr.›</a:t>
            </a:fld>
            <a:endParaRPr lang="en-US"/>
          </a:p>
        </p:txBody>
      </p:sp>
      <p:sp>
        <p:nvSpPr>
          <p:cNvPr id="23" name="Picture Placeholder 3">
            <a:extLst>
              <a:ext uri="{FF2B5EF4-FFF2-40B4-BE49-F238E27FC236}">
                <a16:creationId xmlns:a16="http://schemas.microsoft.com/office/drawing/2014/main" id="{BADF575C-C9B1-4CAD-BD77-EADD9900E1F7}"/>
              </a:ext>
            </a:extLst>
          </p:cNvPr>
          <p:cNvSpPr>
            <a:spLocks noGrp="1"/>
          </p:cNvSpPr>
          <p:nvPr>
            <p:ph type="pic" sz="quarter" idx="11"/>
          </p:nvPr>
        </p:nvSpPr>
        <p:spPr>
          <a:xfrm>
            <a:off x="5700712" y="2996610"/>
            <a:ext cx="2641555" cy="2642190"/>
          </a:xfrm>
          <a:solidFill>
            <a:schemeClr val="accent1">
              <a:lumMod val="20000"/>
              <a:lumOff val="80000"/>
            </a:schemeClr>
          </a:solidFill>
        </p:spPr>
        <p:txBody>
          <a:bodyPr/>
          <a:lstStyle/>
          <a:p>
            <a:endParaRPr lang="en-GB"/>
          </a:p>
        </p:txBody>
      </p:sp>
      <p:sp>
        <p:nvSpPr>
          <p:cNvPr id="24" name="Picture Placeholder 7">
            <a:extLst>
              <a:ext uri="{FF2B5EF4-FFF2-40B4-BE49-F238E27FC236}">
                <a16:creationId xmlns:a16="http://schemas.microsoft.com/office/drawing/2014/main" id="{7955CB05-D376-411D-9866-216924BB3A3B}"/>
              </a:ext>
            </a:extLst>
          </p:cNvPr>
          <p:cNvSpPr>
            <a:spLocks noGrp="1"/>
          </p:cNvSpPr>
          <p:nvPr>
            <p:ph type="pic" sz="quarter" idx="12"/>
          </p:nvPr>
        </p:nvSpPr>
        <p:spPr>
          <a:xfrm>
            <a:off x="7705056" y="1600166"/>
            <a:ext cx="1274421" cy="1274625"/>
          </a:xfrm>
          <a:solidFill>
            <a:schemeClr val="accent1">
              <a:lumMod val="20000"/>
              <a:lumOff val="80000"/>
            </a:schemeClr>
          </a:solidFill>
        </p:spPr>
        <p:txBody>
          <a:bodyPr/>
          <a:lstStyle/>
          <a:p>
            <a:endParaRPr lang="en-GB"/>
          </a:p>
        </p:txBody>
      </p:sp>
      <p:sp>
        <p:nvSpPr>
          <p:cNvPr id="25" name="Picture Placeholder 9">
            <a:extLst>
              <a:ext uri="{FF2B5EF4-FFF2-40B4-BE49-F238E27FC236}">
                <a16:creationId xmlns:a16="http://schemas.microsoft.com/office/drawing/2014/main" id="{3DE9A61D-9608-41FD-8E00-7A748904DADE}"/>
              </a:ext>
            </a:extLst>
          </p:cNvPr>
          <p:cNvSpPr>
            <a:spLocks noGrp="1"/>
          </p:cNvSpPr>
          <p:nvPr>
            <p:ph type="pic" sz="quarter" idx="13"/>
          </p:nvPr>
        </p:nvSpPr>
        <p:spPr>
          <a:xfrm>
            <a:off x="8501586" y="2996610"/>
            <a:ext cx="1770312" cy="1770312"/>
          </a:xfrm>
          <a:solidFill>
            <a:schemeClr val="accent1">
              <a:lumMod val="20000"/>
              <a:lumOff val="80000"/>
            </a:schemeClr>
          </a:solidFill>
        </p:spPr>
        <p:txBody>
          <a:bodyPr/>
          <a:lstStyle/>
          <a:p>
            <a:endParaRPr lang="en-GB"/>
          </a:p>
        </p:txBody>
      </p:sp>
      <p:sp>
        <p:nvSpPr>
          <p:cNvPr id="26" name="Rectangle 25">
            <a:extLst>
              <a:ext uri="{FF2B5EF4-FFF2-40B4-BE49-F238E27FC236}">
                <a16:creationId xmlns:a16="http://schemas.microsoft.com/office/drawing/2014/main" id="{52E0AAF6-B865-4047-B6A7-D782DAFE8777}"/>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Text Placeholder 5">
            <a:extLst>
              <a:ext uri="{FF2B5EF4-FFF2-40B4-BE49-F238E27FC236}">
                <a16:creationId xmlns:a16="http://schemas.microsoft.com/office/drawing/2014/main" id="{A1AE3668-C9B2-4753-8E8F-2FCCD56C89F1}"/>
              </a:ext>
            </a:extLst>
          </p:cNvPr>
          <p:cNvSpPr>
            <a:spLocks noGrp="1"/>
          </p:cNvSpPr>
          <p:nvPr>
            <p:ph type="body" sz="quarter" idx="10" hasCustomPrompt="1"/>
          </p:nvPr>
        </p:nvSpPr>
        <p:spPr>
          <a:xfrm>
            <a:off x="423123" y="990600"/>
            <a:ext cx="4936560" cy="4648200"/>
          </a:xfrm>
        </p:spPr>
        <p:txBody>
          <a:bodyPr anchor="ctr"/>
          <a:lstStyle>
            <a:lvl1pPr>
              <a:defRPr sz="3600" b="1">
                <a:solidFill>
                  <a:schemeClr val="bg1"/>
                </a:solidFill>
                <a:latin typeface="+mj-lt"/>
              </a:defRPr>
            </a:lvl1pPr>
          </a:lstStyle>
          <a:p>
            <a:pPr lvl="0"/>
            <a:r>
              <a:rPr lang="en-US"/>
              <a:t>EDIT MASTER TEXT STYLES</a:t>
            </a:r>
          </a:p>
        </p:txBody>
      </p:sp>
      <p:sp>
        <p:nvSpPr>
          <p:cNvPr id="28" name="Picture Placeholder 3">
            <a:extLst>
              <a:ext uri="{FF2B5EF4-FFF2-40B4-BE49-F238E27FC236}">
                <a16:creationId xmlns:a16="http://schemas.microsoft.com/office/drawing/2014/main" id="{DDB4C899-D534-4CE0-A336-57D64E3088FF}"/>
              </a:ext>
            </a:extLst>
          </p:cNvPr>
          <p:cNvSpPr>
            <a:spLocks noGrp="1"/>
          </p:cNvSpPr>
          <p:nvPr>
            <p:ph type="pic" sz="quarter" idx="14"/>
          </p:nvPr>
        </p:nvSpPr>
        <p:spPr>
          <a:xfrm>
            <a:off x="5700712" y="990600"/>
            <a:ext cx="1883738" cy="1884191"/>
          </a:xfrm>
          <a:solidFill>
            <a:schemeClr val="accent1">
              <a:lumMod val="20000"/>
              <a:lumOff val="80000"/>
            </a:schemeClr>
          </a:solidFill>
        </p:spPr>
        <p:txBody>
          <a:bodyPr/>
          <a:lstStyle/>
          <a:p>
            <a:endParaRPr lang="en-GB"/>
          </a:p>
        </p:txBody>
      </p:sp>
      <p:pic>
        <p:nvPicPr>
          <p:cNvPr id="29" name="Picture 28">
            <a:extLst>
              <a:ext uri="{FF2B5EF4-FFF2-40B4-BE49-F238E27FC236}">
                <a16:creationId xmlns:a16="http://schemas.microsoft.com/office/drawing/2014/main" id="{831847F0-9766-46D6-B54C-04D5D50924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417305" y="6101135"/>
            <a:ext cx="609601" cy="566364"/>
          </a:xfrm>
          <a:prstGeom prst="rect">
            <a:avLst/>
          </a:prstGeom>
        </p:spPr>
      </p:pic>
    </p:spTree>
    <p:extLst>
      <p:ext uri="{BB962C8B-B14F-4D97-AF65-F5344CB8AC3E}">
        <p14:creationId xmlns:p14="http://schemas.microsoft.com/office/powerpoint/2010/main" val="188909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0" name="Rectangle 19"/>
          <p:cNvSpPr/>
          <p:nvPr userDrawn="1"/>
        </p:nvSpPr>
        <p:spPr>
          <a:xfrm>
            <a:off x="5700712" y="990600"/>
            <a:ext cx="1883738" cy="18841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2" name="Rectangle 21"/>
          <p:cNvSpPr/>
          <p:nvPr userDrawn="1"/>
        </p:nvSpPr>
        <p:spPr>
          <a:xfrm>
            <a:off x="7696030" y="1600165"/>
            <a:ext cx="1274400" cy="12746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3" name="Rectangle 22"/>
          <p:cNvSpPr/>
          <p:nvPr userDrawn="1"/>
        </p:nvSpPr>
        <p:spPr>
          <a:xfrm>
            <a:off x="8468029" y="2996608"/>
            <a:ext cx="1770313" cy="17703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4" name="Rectangle 23"/>
          <p:cNvSpPr/>
          <p:nvPr userDrawn="1"/>
        </p:nvSpPr>
        <p:spPr>
          <a:xfrm>
            <a:off x="5700711" y="2996608"/>
            <a:ext cx="2641555" cy="26421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6" name="Rectangle 25">
            <a:extLst>
              <a:ext uri="{FF2B5EF4-FFF2-40B4-BE49-F238E27FC236}">
                <a16:creationId xmlns:a16="http://schemas.microsoft.com/office/drawing/2014/main" id="{D9BCF126-1A45-4323-A884-8B0FB46BBEA5}"/>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DC3353D7-84D2-4450-8907-564FE29182B2}"/>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Slide Number Placeholder 8">
            <a:extLst>
              <a:ext uri="{FF2B5EF4-FFF2-40B4-BE49-F238E27FC236}">
                <a16:creationId xmlns:a16="http://schemas.microsoft.com/office/drawing/2014/main" id="{60CA5766-F02A-40F7-8085-E575E4796490}"/>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‹Nr.›</a:t>
            </a:fld>
            <a:endParaRPr lang="en-US"/>
          </a:p>
        </p:txBody>
      </p:sp>
      <p:pic>
        <p:nvPicPr>
          <p:cNvPr id="29" name="Picture 28">
            <a:extLst>
              <a:ext uri="{FF2B5EF4-FFF2-40B4-BE49-F238E27FC236}">
                <a16:creationId xmlns:a16="http://schemas.microsoft.com/office/drawing/2014/main" id="{F7DA182D-4648-43E5-B33B-C8EE94E8D2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42863" y="6101135"/>
            <a:ext cx="558484" cy="566364"/>
          </a:xfrm>
          <a:prstGeom prst="rect">
            <a:avLst/>
          </a:prstGeom>
        </p:spPr>
      </p:pic>
      <p:sp>
        <p:nvSpPr>
          <p:cNvPr id="33" name="Rectangle 32">
            <a:extLst>
              <a:ext uri="{FF2B5EF4-FFF2-40B4-BE49-F238E27FC236}">
                <a16:creationId xmlns:a16="http://schemas.microsoft.com/office/drawing/2014/main" id="{CC909508-71D4-4C94-A0C4-459A2B3059ED}"/>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Text Placeholder 5">
            <a:extLst>
              <a:ext uri="{FF2B5EF4-FFF2-40B4-BE49-F238E27FC236}">
                <a16:creationId xmlns:a16="http://schemas.microsoft.com/office/drawing/2014/main" id="{8EA06FF1-9AEF-4DB4-9E37-EB585127DD90}"/>
              </a:ext>
            </a:extLst>
          </p:cNvPr>
          <p:cNvSpPr>
            <a:spLocks noGrp="1"/>
          </p:cNvSpPr>
          <p:nvPr>
            <p:ph type="body" sz="quarter" idx="10" hasCustomPrompt="1"/>
          </p:nvPr>
        </p:nvSpPr>
        <p:spPr>
          <a:xfrm>
            <a:off x="423123" y="990600"/>
            <a:ext cx="4936560" cy="4648200"/>
          </a:xfrm>
        </p:spPr>
        <p:txBody>
          <a:bodyPr anchor="ctr"/>
          <a:lstStyle>
            <a:lvl1pPr>
              <a:defRPr sz="3600" b="1">
                <a:solidFill>
                  <a:schemeClr val="bg1"/>
                </a:solidFill>
                <a:latin typeface="+mj-lt"/>
              </a:defRPr>
            </a:lvl1pPr>
          </a:lstStyle>
          <a:p>
            <a:pPr lvl="0"/>
            <a:r>
              <a:rPr lang="en-US"/>
              <a:t>EDIT MASTER TEXT STYLES</a:t>
            </a:r>
          </a:p>
        </p:txBody>
      </p:sp>
    </p:spTree>
    <p:extLst>
      <p:ext uri="{BB962C8B-B14F-4D97-AF65-F5344CB8AC3E}">
        <p14:creationId xmlns:p14="http://schemas.microsoft.com/office/powerpoint/2010/main" val="31086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ic Body">
    <p:bg>
      <p:bgRef idx="1001">
        <a:schemeClr val="bg1"/>
      </p:bgRef>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75094" y="691755"/>
            <a:ext cx="111724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4" name="Subtitle 2"/>
          <p:cNvSpPr>
            <a:spLocks noGrp="1"/>
          </p:cNvSpPr>
          <p:nvPr>
            <p:ph type="subTitle" idx="1" hasCustomPrompt="1"/>
          </p:nvPr>
        </p:nvSpPr>
        <p:spPr>
          <a:xfrm>
            <a:off x="575094" y="1379796"/>
            <a:ext cx="11172406" cy="4792409"/>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131148DF-03E7-4D76-AF0C-AF66DADBC77F}"/>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D162FDE-38FF-4A1F-9A1B-53894723F77F}"/>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AC561ECD-F245-454A-AF50-5DBC4E36D95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‹Nr.›</a:t>
            </a:fld>
            <a:endParaRPr lang="en-US"/>
          </a:p>
        </p:txBody>
      </p:sp>
    </p:spTree>
    <p:extLst>
      <p:ext uri="{BB962C8B-B14F-4D97-AF65-F5344CB8AC3E}">
        <p14:creationId xmlns:p14="http://schemas.microsoft.com/office/powerpoint/2010/main" val="61635886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a">
    <p:bg>
      <p:bgRef idx="1001">
        <a:schemeClr val="bg1"/>
      </p:bgRef>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D0A764D-A63E-4DD4-BE15-A047D8393E78}"/>
              </a:ext>
            </a:extLst>
          </p:cNvPr>
          <p:cNvSpPr>
            <a:spLocks noGrp="1"/>
          </p:cNvSpPr>
          <p:nvPr>
            <p:ph type="ctrTitle" hasCustomPrompt="1"/>
          </p:nvPr>
        </p:nvSpPr>
        <p:spPr>
          <a:xfrm>
            <a:off x="575094" y="691755"/>
            <a:ext cx="111724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AD17A550-1D96-4F3B-B785-DC79A6BFF59A}"/>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8E965A7-FB3E-4C18-B856-336B55D2A8F5}"/>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BB3EF80F-DEB0-4F21-B5DC-3DDA63D6B6D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‹Nr.›</a:t>
            </a:fld>
            <a:endParaRPr lang="en-US"/>
          </a:p>
        </p:txBody>
      </p:sp>
      <p:sp>
        <p:nvSpPr>
          <p:cNvPr id="17" name="Media Placeholder 4">
            <a:extLst>
              <a:ext uri="{FF2B5EF4-FFF2-40B4-BE49-F238E27FC236}">
                <a16:creationId xmlns:a16="http://schemas.microsoft.com/office/drawing/2014/main" id="{EFB354F1-D55D-4B91-A7C1-14F30A76A174}"/>
              </a:ext>
            </a:extLst>
          </p:cNvPr>
          <p:cNvSpPr>
            <a:spLocks noGrp="1"/>
          </p:cNvSpPr>
          <p:nvPr>
            <p:ph type="media" sz="quarter" idx="10"/>
          </p:nvPr>
        </p:nvSpPr>
        <p:spPr>
          <a:xfrm>
            <a:off x="575094" y="1371600"/>
            <a:ext cx="11172405" cy="4821238"/>
          </a:xfrm>
          <a:ln w="28575">
            <a:solidFill>
              <a:schemeClr val="bg2"/>
            </a:solidFill>
          </a:ln>
        </p:spPr>
        <p:txBody>
          <a:bodyPr/>
          <a:lstStyle/>
          <a:p>
            <a:endParaRPr lang="en-GB"/>
          </a:p>
        </p:txBody>
      </p:sp>
    </p:spTree>
    <p:extLst>
      <p:ext uri="{BB962C8B-B14F-4D97-AF65-F5344CB8AC3E}">
        <p14:creationId xmlns:p14="http://schemas.microsoft.com/office/powerpoint/2010/main" val="73776185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ic - 2 column">
    <p:spTree>
      <p:nvGrpSpPr>
        <p:cNvPr id="1" name=""/>
        <p:cNvGrpSpPr/>
        <p:nvPr/>
      </p:nvGrpSpPr>
      <p:grpSpPr>
        <a:xfrm>
          <a:off x="0" y="0"/>
          <a:ext cx="0" cy="0"/>
          <a:chOff x="0" y="0"/>
          <a:chExt cx="0" cy="0"/>
        </a:xfrm>
      </p:grpSpPr>
      <p:sp>
        <p:nvSpPr>
          <p:cNvPr id="18" name="Content Placeholder 4"/>
          <p:cNvSpPr>
            <a:spLocks noGrp="1"/>
          </p:cNvSpPr>
          <p:nvPr>
            <p:ph sz="quarter" idx="10"/>
          </p:nvPr>
        </p:nvSpPr>
        <p:spPr>
          <a:xfrm>
            <a:off x="6400800" y="691755"/>
            <a:ext cx="5080000" cy="5480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1C9EA62D-1338-4E32-B1A9-82F0FF1EA2D3}"/>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7D47DF8-DD2A-42E6-8B13-F13B0BE0E753}"/>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57C5FFB4-66FA-4FDC-B912-386673C237C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‹Nr.›</a:t>
            </a:fld>
            <a:endParaRPr lang="en-US"/>
          </a:p>
        </p:txBody>
      </p:sp>
      <p:sp>
        <p:nvSpPr>
          <p:cNvPr id="16" name="Title 1">
            <a:extLst>
              <a:ext uri="{FF2B5EF4-FFF2-40B4-BE49-F238E27FC236}">
                <a16:creationId xmlns:a16="http://schemas.microsoft.com/office/drawing/2014/main" id="{552AC8C5-4BEE-40A4-8A13-A5FB96859B82}"/>
              </a:ext>
            </a:extLst>
          </p:cNvPr>
          <p:cNvSpPr>
            <a:spLocks noGrp="1"/>
          </p:cNvSpPr>
          <p:nvPr>
            <p:ph type="ctrTitle" hasCustomPrompt="1"/>
          </p:nvPr>
        </p:nvSpPr>
        <p:spPr>
          <a:xfrm>
            <a:off x="575094" y="691754"/>
            <a:ext cx="5559006" cy="844945"/>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7" name="Subtitle 2">
            <a:extLst>
              <a:ext uri="{FF2B5EF4-FFF2-40B4-BE49-F238E27FC236}">
                <a16:creationId xmlns:a16="http://schemas.microsoft.com/office/drawing/2014/main" id="{594EDAC7-D8A8-4CCA-A7C1-7855A728988F}"/>
              </a:ext>
            </a:extLst>
          </p:cNvPr>
          <p:cNvSpPr>
            <a:spLocks noGrp="1"/>
          </p:cNvSpPr>
          <p:nvPr>
            <p:ph type="subTitle" idx="1" hasCustomPrompt="1"/>
          </p:nvPr>
        </p:nvSpPr>
        <p:spPr>
          <a:xfrm>
            <a:off x="575094" y="1727200"/>
            <a:ext cx="5559006" cy="4445005"/>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70237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933" y="609600"/>
            <a:ext cx="11653411" cy="939800"/>
          </a:xfrm>
          <a:prstGeom prst="rect">
            <a:avLst/>
          </a:prstGeom>
        </p:spPr>
        <p:txBody>
          <a:bodyPr vert="horz" lIns="91440" tIns="45720" rIns="91440" bIns="45720" rtlCol="0" anchor="t">
            <a:noAutofit/>
          </a:bodyPr>
          <a:lstStyle/>
          <a:p>
            <a:r>
              <a:rPr lang="en-US"/>
              <a:t>CLICK TO EDIT </a:t>
            </a:r>
            <a:br>
              <a:rPr lang="en-US"/>
            </a:br>
            <a:r>
              <a:rPr lang="en-US"/>
              <a:t>MASTER TITLE</a:t>
            </a:r>
          </a:p>
        </p:txBody>
      </p:sp>
      <p:sp>
        <p:nvSpPr>
          <p:cNvPr id="3" name="Text Placeholder 2"/>
          <p:cNvSpPr>
            <a:spLocks noGrp="1"/>
          </p:cNvSpPr>
          <p:nvPr>
            <p:ph type="body" idx="1"/>
          </p:nvPr>
        </p:nvSpPr>
        <p:spPr>
          <a:xfrm>
            <a:off x="264913" y="2133607"/>
            <a:ext cx="11647144" cy="3546475"/>
          </a:xfrm>
          <a:prstGeom prst="rect">
            <a:avLst/>
          </a:prstGeom>
        </p:spPr>
        <p:txBody>
          <a:bodyPr vert="horz" lIns="91440" tIns="45720" rIns="91440" bIns="45720" numCol="1"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8"/>
          <p:cNvSpPr>
            <a:spLocks noGrp="1"/>
          </p:cNvSpPr>
          <p:nvPr>
            <p:ph type="sldNum" sz="quarter" idx="4"/>
          </p:nvPr>
        </p:nvSpPr>
        <p:spPr>
          <a:xfrm>
            <a:off x="318620" y="6156946"/>
            <a:ext cx="632513" cy="457200"/>
          </a:xfrm>
          <a:prstGeom prst="rect">
            <a:avLst/>
          </a:prstGeom>
        </p:spPr>
        <p:txBody>
          <a:bodyPr anchor="ctr"/>
          <a:lstStyle>
            <a:lvl1pPr algn="ctr">
              <a:defRPr/>
            </a:lvl1pPr>
          </a:lstStyle>
          <a:p>
            <a:fld id="{E1C3621B-6C8A-6941-9CAD-B981455913CB}" type="slidenum">
              <a:rPr lang="en-US" smtClean="0">
                <a:solidFill>
                  <a:srgbClr val="1E3250"/>
                </a:solidFill>
              </a:rPr>
              <a:pPr/>
              <a:t>‹Nr.›</a:t>
            </a:fld>
            <a:endParaRPr lang="en-US">
              <a:solidFill>
                <a:srgbClr val="1E3250"/>
              </a:solidFill>
            </a:endParaRPr>
          </a:p>
        </p:txBody>
      </p:sp>
    </p:spTree>
    <p:extLst>
      <p:ext uri="{BB962C8B-B14F-4D97-AF65-F5344CB8AC3E}">
        <p14:creationId xmlns:p14="http://schemas.microsoft.com/office/powerpoint/2010/main" val="710567782"/>
      </p:ext>
    </p:extLst>
  </p:cSld>
  <p:clrMap bg1="lt1" tx1="dk1" bg2="lt2" tx2="dk2" accent1="accent1" accent2="accent2" accent3="accent3" accent4="accent4" accent5="accent5" accent6="accent6" hlink="hlink" folHlink="folHlink"/>
  <p:sldLayoutIdLst>
    <p:sldLayoutId id="2147483780" r:id="rId1"/>
    <p:sldLayoutId id="2147483787" r:id="rId2"/>
    <p:sldLayoutId id="2147483785" r:id="rId3"/>
    <p:sldLayoutId id="2147483768" r:id="rId4"/>
    <p:sldLayoutId id="2147483769" r:id="rId5"/>
    <p:sldLayoutId id="2147483723" r:id="rId6"/>
    <p:sldLayoutId id="2147483764" r:id="rId7"/>
    <p:sldLayoutId id="2147483795" r:id="rId8"/>
    <p:sldLayoutId id="2147483765" r:id="rId9"/>
    <p:sldLayoutId id="2147483681" r:id="rId10"/>
    <p:sldLayoutId id="2147483784" r:id="rId11"/>
    <p:sldLayoutId id="2147483774" r:id="rId12"/>
    <p:sldLayoutId id="2147483777" r:id="rId13"/>
    <p:sldLayoutId id="2147483778" r:id="rId14"/>
    <p:sldLayoutId id="2147483793" r:id="rId15"/>
    <p:sldLayoutId id="2147483786" r:id="rId16"/>
    <p:sldLayoutId id="2147483679" r:id="rId17"/>
    <p:sldLayoutId id="2147483680" r:id="rId18"/>
  </p:sldLayoutIdLst>
  <p:hf hdr="0" ftr="0" dt="0"/>
  <p:txStyles>
    <p:titleStyle>
      <a:lvl1pPr algn="l" defTabSz="457200" rtl="0" eaLnBrk="1" latinLnBrk="0" hangingPunct="1">
        <a:lnSpc>
          <a:spcPct val="90000"/>
        </a:lnSpc>
        <a:spcBef>
          <a:spcPct val="0"/>
        </a:spcBef>
        <a:buNone/>
        <a:defRPr sz="3200" b="1" i="0" kern="1200">
          <a:solidFill>
            <a:srgbClr val="1E3250"/>
          </a:solidFill>
          <a:latin typeface="+mj-lt"/>
          <a:ea typeface="+mj-ea"/>
          <a:cs typeface="Calibri" panose="020F0502020204030204" pitchFamily="34" charset="0"/>
        </a:defRPr>
      </a:lvl1pPr>
    </p:titleStyle>
    <p:body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92F5A-5450-4898-8300-BFA88083D27C}"/>
              </a:ext>
            </a:extLst>
          </p:cNvPr>
          <p:cNvSpPr>
            <a:spLocks noGrp="1"/>
          </p:cNvSpPr>
          <p:nvPr>
            <p:ph type="ctrTitle"/>
          </p:nvPr>
        </p:nvSpPr>
        <p:spPr>
          <a:xfrm>
            <a:off x="914400" y="1371600"/>
            <a:ext cx="7315200" cy="4114800"/>
          </a:xfrm>
        </p:spPr>
        <p:txBody>
          <a:bodyPr/>
          <a:lstStyle/>
          <a:p>
            <a:r>
              <a:rPr lang="de-DE" b="1" dirty="0">
                <a:solidFill>
                  <a:prstClr val="white"/>
                </a:solidFill>
                <a:latin typeface="Verdana" panose="020B0604030504040204" pitchFamily="34" charset="0"/>
                <a:ea typeface="Verdana" panose="020B0604030504040204" pitchFamily="34" charset="0"/>
              </a:rPr>
              <a:t>NACHHALTIGKEIT IM EINKAUF: TOOLKIT FÜR MENSCHENWÜRDIGE ARBEIT</a:t>
            </a:r>
            <a:br>
              <a:rPr lang="en-GB" sz="3600" b="1" dirty="0">
                <a:solidFill>
                  <a:prstClr val="white"/>
                </a:solidFill>
                <a:latin typeface="Verdana" panose="020B0604030504040204" pitchFamily="34" charset="0"/>
                <a:ea typeface="Verdana" panose="020B0604030504040204" pitchFamily="34" charset="0"/>
              </a:rPr>
            </a:br>
            <a:br>
              <a:rPr lang="en-GB" sz="3600" b="1" dirty="0">
                <a:solidFill>
                  <a:prstClr val="white"/>
                </a:solidFill>
                <a:latin typeface="Verdana" panose="020B0604030504040204" pitchFamily="34" charset="0"/>
                <a:ea typeface="Verdana" panose="020B0604030504040204" pitchFamily="34" charset="0"/>
              </a:rPr>
            </a:br>
            <a:r>
              <a:rPr lang="en-GB" sz="2800" b="1" dirty="0">
                <a:solidFill>
                  <a:srgbClr val="FF0000"/>
                </a:solidFill>
                <a:latin typeface="Verdana" panose="020B0604030504040204" pitchFamily="34" charset="0"/>
                <a:ea typeface="Verdana" panose="020B0604030504040204" pitchFamily="34" charset="0"/>
              </a:rPr>
              <a:t>TRAININGSÜBUNGEN	</a:t>
            </a:r>
          </a:p>
        </p:txBody>
      </p:sp>
      <p:sp>
        <p:nvSpPr>
          <p:cNvPr id="3" name="TextBox 2"/>
          <p:cNvSpPr txBox="1"/>
          <p:nvPr/>
        </p:nvSpPr>
        <p:spPr>
          <a:xfrm>
            <a:off x="914400" y="6309360"/>
            <a:ext cx="5303520" cy="369332"/>
          </a:xfrm>
          <a:prstGeom prst="rect">
            <a:avLst/>
          </a:prstGeom>
          <a:noFill/>
        </p:spPr>
        <p:txBody>
          <a:bodyPr wrap="square" rtlCol="0">
            <a:spAutoFit/>
          </a:bodyPr>
          <a:lstStyle/>
          <a:p>
            <a:r>
              <a:rPr lang="en-CA" dirty="0">
                <a:solidFill>
                  <a:srgbClr val="FF0000"/>
                </a:solidFill>
                <a:latin typeface="Verdana" panose="020B0604030504040204" pitchFamily="34" charset="0"/>
                <a:ea typeface="Verdana" panose="020B0604030504040204" pitchFamily="34" charset="0"/>
              </a:rPr>
              <a:t>Optional: Logo(s) </a:t>
            </a:r>
            <a:r>
              <a:rPr lang="de-DE" dirty="0">
                <a:solidFill>
                  <a:srgbClr val="FF0000"/>
                </a:solidFill>
                <a:latin typeface="Verdana" panose="020B0604030504040204" pitchFamily="34" charset="0"/>
                <a:ea typeface="Verdana" panose="020B0604030504040204" pitchFamily="34" charset="0"/>
              </a:rPr>
              <a:t>hier</a:t>
            </a:r>
            <a:r>
              <a:rPr lang="en-CA" dirty="0">
                <a:solidFill>
                  <a:srgbClr val="FF0000"/>
                </a:solidFill>
                <a:latin typeface="Verdana" panose="020B0604030504040204" pitchFamily="34" charset="0"/>
                <a:ea typeface="Verdana" panose="020B0604030504040204" pitchFamily="34" charset="0"/>
              </a:rPr>
              <a:t> </a:t>
            </a:r>
            <a:r>
              <a:rPr lang="de-DE" dirty="0">
                <a:solidFill>
                  <a:srgbClr val="FF0000"/>
                </a:solidFill>
                <a:latin typeface="Verdana" panose="020B0604030504040204" pitchFamily="34" charset="0"/>
                <a:ea typeface="Verdana" panose="020B0604030504040204" pitchFamily="34" charset="0"/>
              </a:rPr>
              <a:t>einfügen</a:t>
            </a:r>
          </a:p>
        </p:txBody>
      </p:sp>
    </p:spTree>
    <p:extLst>
      <p:ext uri="{BB962C8B-B14F-4D97-AF65-F5344CB8AC3E}">
        <p14:creationId xmlns:p14="http://schemas.microsoft.com/office/powerpoint/2010/main" val="2358294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10</a:t>
            </a:fld>
            <a:endParaRPr lang="en-US"/>
          </a:p>
        </p:txBody>
      </p:sp>
      <p:pic>
        <p:nvPicPr>
          <p:cNvPr id="7" name="Picture 6">
            <a:extLst>
              <a:ext uri="{FF2B5EF4-FFF2-40B4-BE49-F238E27FC236}">
                <a16:creationId xmlns:a16="http://schemas.microsoft.com/office/drawing/2014/main" id="{835F4BFC-B8B7-6643-97AD-3611F387F1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
          <a:stretch/>
        </p:blipFill>
        <p:spPr>
          <a:xfrm>
            <a:off x="183338" y="332314"/>
            <a:ext cx="5398312" cy="5849411"/>
          </a:xfrm>
          <a:prstGeom prst="rect">
            <a:avLst/>
          </a:prstGeom>
        </p:spPr>
      </p:pic>
      <p:sp>
        <p:nvSpPr>
          <p:cNvPr id="10" name="Subtitle 4">
            <a:extLst>
              <a:ext uri="{FF2B5EF4-FFF2-40B4-BE49-F238E27FC236}">
                <a16:creationId xmlns:a16="http://schemas.microsoft.com/office/drawing/2014/main" id="{297AC081-21FE-4966-AC60-18194F2084C1}"/>
              </a:ext>
            </a:extLst>
          </p:cNvPr>
          <p:cNvSpPr txBox="1">
            <a:spLocks/>
          </p:cNvSpPr>
          <p:nvPr/>
        </p:nvSpPr>
        <p:spPr>
          <a:xfrm>
            <a:off x="5683839" y="1173684"/>
            <a:ext cx="5991798" cy="4445005"/>
          </a:xfrm>
          <a:prstGeom prst="rect">
            <a:avLst/>
          </a:prstGeom>
        </p:spPr>
        <p:txBody>
          <a:bodyPr vert="horz" lIns="91440" tIns="45720" rIns="91440" bIns="45720" numCol="1" rtlCol="0" anchor="t">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de-DE" sz="3000" b="1" dirty="0">
                <a:latin typeface="Verdana" panose="020B0604030504040204" pitchFamily="34" charset="0"/>
                <a:ea typeface="Verdana" panose="020B0604030504040204" pitchFamily="34" charset="0"/>
                <a:cs typeface="Verdana" panose="020B0604030504040204" pitchFamily="34" charset="0"/>
              </a:rPr>
              <a:t>Weshalb die günstigste Option nicht am wenigsten kosten mag</a:t>
            </a:r>
          </a:p>
          <a:p>
            <a:endParaRPr lang="en-GB" sz="2000" dirty="0">
              <a:latin typeface="Verdana" panose="020B0604030504040204" pitchFamily="34" charset="0"/>
              <a:ea typeface="Verdana" panose="020B0604030504040204" pitchFamily="34" charset="0"/>
              <a:cs typeface="Verdana" panose="020B0604030504040204" pitchFamily="34" charset="0"/>
            </a:endParaRPr>
          </a:p>
          <a:p>
            <a:pPr>
              <a:spcAft>
                <a:spcPts val="800"/>
              </a:spcAft>
            </a:pPr>
            <a:r>
              <a:rPr lang="de-DE" sz="2000" dirty="0">
                <a:latin typeface="Verdana" panose="020B0604030504040204" pitchFamily="34" charset="0"/>
                <a:ea typeface="Verdana" panose="020B0604030504040204" pitchFamily="34" charset="0"/>
                <a:cs typeface="Verdana" panose="020B0604030504040204" pitchFamily="34" charset="0"/>
              </a:rPr>
              <a:t>Ein wichtiges Ziel für alle Einkäufer*innen ist es, durch ihre Einkaufsentscheidungen Einsparungen zu realisieren. </a:t>
            </a:r>
          </a:p>
          <a:p>
            <a:pPr>
              <a:spcAft>
                <a:spcPts val="800"/>
              </a:spcAft>
            </a:pPr>
            <a:r>
              <a:rPr lang="de-DE" sz="2000" dirty="0">
                <a:latin typeface="Verdana" panose="020B0604030504040204" pitchFamily="34" charset="0"/>
                <a:ea typeface="Verdana" panose="020B0604030504040204" pitchFamily="34" charset="0"/>
                <a:cs typeface="Verdana" panose="020B0604030504040204" pitchFamily="34" charset="0"/>
              </a:rPr>
              <a:t>Wenn die günstigste Option aber keine menschenwürdige Arbeit für die Angestellten der Zulieferer unterstützt, oder die wachsende Erwartung an Unternehmen, Menschen- und Arbeitsrechte zu respektieren, nicht erfüllt, ist diese Entscheidung womöglich nicht die mit den wenigsten Kosten für Ihr Unternehmen insgesamt. </a:t>
            </a:r>
            <a:r>
              <a:rPr lang="en" sz="2000" dirty="0">
                <a:latin typeface="Verdana" panose="020B0604030504040204" pitchFamily="34" charset="0"/>
                <a:ea typeface="Verdana" panose="020B0604030504040204" pitchFamily="34" charset="0"/>
                <a:cs typeface="Verdana" panose="020B0604030504040204" pitchFamily="34" charset="0"/>
              </a:rPr>
              <a:t> </a:t>
            </a:r>
          </a:p>
          <a:p>
            <a:endParaRPr lang="en" dirty="0"/>
          </a:p>
          <a:p>
            <a:pPr marL="285750" lvl="1" indent="-285750" algn="l">
              <a:lnSpc>
                <a:spcPct val="90000"/>
              </a:lnSpc>
              <a:spcBef>
                <a:spcPts val="600"/>
              </a:spcBef>
              <a:buFont typeface="Arial" panose="020B0604020202020204" pitchFamily="34" charset="0"/>
              <a:buChar char="•"/>
            </a:pPr>
            <a:endParaRPr lang="en-GB" dirty="0">
              <a:solidFill>
                <a:srgbClr val="1E3250"/>
              </a:solidFill>
              <a:latin typeface="Flama-Light"/>
            </a:endParaRPr>
          </a:p>
          <a:p>
            <a:endParaRPr lang="en-GB" sz="1400" dirty="0"/>
          </a:p>
          <a:p>
            <a:endParaRPr lang="en-GB" sz="1400" dirty="0"/>
          </a:p>
        </p:txBody>
      </p:sp>
    </p:spTree>
    <p:extLst>
      <p:ext uri="{BB962C8B-B14F-4D97-AF65-F5344CB8AC3E}">
        <p14:creationId xmlns:p14="http://schemas.microsoft.com/office/powerpoint/2010/main" val="819144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11</a:t>
            </a:fld>
            <a:endParaRPr lang="en-US"/>
          </a:p>
        </p:txBody>
      </p:sp>
      <p:pic>
        <p:nvPicPr>
          <p:cNvPr id="7" name="Picture 6">
            <a:extLst>
              <a:ext uri="{FF2B5EF4-FFF2-40B4-BE49-F238E27FC236}">
                <a16:creationId xmlns:a16="http://schemas.microsoft.com/office/drawing/2014/main" id="{835F4BFC-B8B7-6643-97AD-3611F387F1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
          <a:stretch/>
        </p:blipFill>
        <p:spPr>
          <a:xfrm>
            <a:off x="183338" y="332314"/>
            <a:ext cx="5398312" cy="5849411"/>
          </a:xfrm>
          <a:prstGeom prst="rect">
            <a:avLst/>
          </a:prstGeom>
        </p:spPr>
      </p:pic>
      <p:sp>
        <p:nvSpPr>
          <p:cNvPr id="10" name="Subtitle 4">
            <a:extLst>
              <a:ext uri="{FF2B5EF4-FFF2-40B4-BE49-F238E27FC236}">
                <a16:creationId xmlns:a16="http://schemas.microsoft.com/office/drawing/2014/main" id="{297AC081-21FE-4966-AC60-18194F2084C1}"/>
              </a:ext>
            </a:extLst>
          </p:cNvPr>
          <p:cNvSpPr txBox="1">
            <a:spLocks/>
          </p:cNvSpPr>
          <p:nvPr/>
        </p:nvSpPr>
        <p:spPr>
          <a:xfrm>
            <a:off x="5683838" y="354342"/>
            <a:ext cx="6171463" cy="5827383"/>
          </a:xfrm>
          <a:prstGeom prst="rect">
            <a:avLst/>
          </a:prstGeom>
        </p:spPr>
        <p:txBody>
          <a:bodyPr vert="horz" lIns="91440" tIns="45720" rIns="91440" bIns="45720" numCol="1" rtlCol="0" anchor="t">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de-DE" sz="1800" b="1" dirty="0">
                <a:latin typeface="Verdana" panose="020B0604030504040204" pitchFamily="34" charset="0"/>
                <a:ea typeface="Verdana" panose="020B0604030504040204" pitchFamily="34" charset="0"/>
                <a:cs typeface="Verdana" panose="020B0604030504040204" pitchFamily="34" charset="0"/>
              </a:rPr>
              <a:t>Weshalb die günstigste Option nicht am wenigsten kosten mag</a:t>
            </a:r>
          </a:p>
          <a:p>
            <a:pPr>
              <a:lnSpc>
                <a:spcPct val="100000"/>
              </a:lnSpc>
            </a:pPr>
            <a:r>
              <a:rPr lang="de-DE" sz="1200" dirty="0">
                <a:latin typeface="Verdana" panose="020B0604030504040204" pitchFamily="34" charset="0"/>
                <a:ea typeface="Verdana" panose="020B0604030504040204" pitchFamily="34" charset="0"/>
                <a:cs typeface="Verdana" panose="020B0604030504040204" pitchFamily="34" charset="0"/>
              </a:rPr>
              <a:t>Die Folgen für Ihr Unternehmen könnten sein:</a:t>
            </a:r>
            <a:endParaRPr lang="en" sz="1200" dirty="0">
              <a:latin typeface="Verdana" panose="020B0604030504040204" pitchFamily="34" charset="0"/>
              <a:ea typeface="Verdana" panose="020B0604030504040204" pitchFamily="34" charset="0"/>
              <a:cs typeface="Verdana" panose="020B0604030504040204" pitchFamily="34" charset="0"/>
            </a:endParaRPr>
          </a:p>
          <a:p>
            <a:pPr marL="511175" indent="-285750">
              <a:lnSpc>
                <a:spcPct val="100000"/>
              </a:lnSpc>
              <a:buFont typeface="Wingdings" panose="05000000000000000000" pitchFamily="2" charset="2"/>
              <a:buChar char="§"/>
            </a:pPr>
            <a:r>
              <a:rPr lang="de-DE" sz="1200" b="1" dirty="0">
                <a:latin typeface="Verdana" panose="020B0604030504040204" pitchFamily="34" charset="0"/>
                <a:ea typeface="Verdana" panose="020B0604030504040204" pitchFamily="34" charset="0"/>
                <a:cs typeface="Verdana" panose="020B0604030504040204" pitchFamily="34" charset="0"/>
              </a:rPr>
              <a:t>Schlechte Qualität </a:t>
            </a:r>
            <a:r>
              <a:rPr lang="de-DE" sz="1200" dirty="0">
                <a:latin typeface="Verdana" panose="020B0604030504040204" pitchFamily="34" charset="0"/>
                <a:ea typeface="Verdana" panose="020B0604030504040204" pitchFamily="34" charset="0"/>
                <a:cs typeface="Verdana" panose="020B0604030504040204" pitchFamily="34" charset="0"/>
              </a:rPr>
              <a:t>oder Produktausfälle</a:t>
            </a:r>
          </a:p>
          <a:p>
            <a:pPr marL="511175" indent="-285750">
              <a:lnSpc>
                <a:spcPct val="100000"/>
              </a:lnSpc>
              <a:buFont typeface="Wingdings" panose="05000000000000000000" pitchFamily="2" charset="2"/>
              <a:buChar char="§"/>
            </a:pPr>
            <a:r>
              <a:rPr lang="de-DE" sz="1200" b="1" dirty="0">
                <a:latin typeface="Verdana" panose="020B0604030504040204" pitchFamily="34" charset="0"/>
                <a:ea typeface="Verdana" panose="020B0604030504040204" pitchFamily="34" charset="0"/>
                <a:cs typeface="Verdana" panose="020B0604030504040204" pitchFamily="34" charset="0"/>
              </a:rPr>
              <a:t>Inkonsistenz</a:t>
            </a:r>
            <a:r>
              <a:rPr lang="de-DE" sz="1200" dirty="0">
                <a:latin typeface="Verdana" panose="020B0604030504040204" pitchFamily="34" charset="0"/>
                <a:ea typeface="Verdana" panose="020B0604030504040204" pitchFamily="34" charset="0"/>
                <a:cs typeface="Verdana" panose="020B0604030504040204" pitchFamily="34" charset="0"/>
              </a:rPr>
              <a:t> in der Versorgung mit Produkten oder Dienstleistungen</a:t>
            </a:r>
          </a:p>
          <a:p>
            <a:pPr marL="511175" indent="-285750">
              <a:lnSpc>
                <a:spcPct val="100000"/>
              </a:lnSpc>
              <a:buFont typeface="Wingdings" panose="05000000000000000000" pitchFamily="2" charset="2"/>
              <a:buChar char="§"/>
            </a:pPr>
            <a:r>
              <a:rPr lang="de-DE" sz="1200" b="1" dirty="0">
                <a:latin typeface="Verdana" panose="020B0604030504040204" pitchFamily="34" charset="0"/>
                <a:ea typeface="Verdana" panose="020B0604030504040204" pitchFamily="34" charset="0"/>
                <a:cs typeface="Verdana" panose="020B0604030504040204" pitchFamily="34" charset="0"/>
              </a:rPr>
              <a:t>Schlechte Arbeitsbedingungen </a:t>
            </a:r>
            <a:r>
              <a:rPr lang="de-DE" sz="1200" dirty="0">
                <a:latin typeface="Verdana" panose="020B0604030504040204" pitchFamily="34" charset="0"/>
                <a:ea typeface="Verdana" panose="020B0604030504040204" pitchFamily="34" charset="0"/>
                <a:cs typeface="Verdana" panose="020B0604030504040204" pitchFamily="34" charset="0"/>
              </a:rPr>
              <a:t>könnten zu folgenden Situationen führen</a:t>
            </a:r>
          </a:p>
          <a:p>
            <a:pPr marL="968375" lvl="1" indent="-285750" algn="l">
              <a:buFont typeface="Wingdings" panose="05000000000000000000" pitchFamily="2" charset="2"/>
              <a:buChar char="§"/>
            </a:pP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Produktionsstopps aufgrund von </a:t>
            </a:r>
            <a:r>
              <a:rPr lang="de-DE" sz="1200" b="1" dirty="0">
                <a:solidFill>
                  <a:srgbClr val="1E3250"/>
                </a:solidFill>
                <a:latin typeface="Verdana" panose="020B0604030504040204" pitchFamily="34" charset="0"/>
                <a:ea typeface="Verdana" panose="020B0604030504040204" pitchFamily="34" charset="0"/>
                <a:cs typeface="Verdana" panose="020B0604030504040204" pitchFamily="34" charset="0"/>
              </a:rPr>
              <a:t>Unruhen</a:t>
            </a: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 durch Arbeiter*innen oder Streiks </a:t>
            </a:r>
          </a:p>
          <a:p>
            <a:pPr marL="968375" lvl="1" indent="-285750" algn="l">
              <a:buFont typeface="Wingdings" panose="05000000000000000000" pitchFamily="2" charset="2"/>
              <a:buChar char="§"/>
            </a:pP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Erhöhte </a:t>
            </a:r>
            <a:r>
              <a:rPr lang="de-DE" sz="1200" b="1" dirty="0">
                <a:solidFill>
                  <a:srgbClr val="1E3250"/>
                </a:solidFill>
                <a:latin typeface="Verdana" panose="020B0604030504040204" pitchFamily="34" charset="0"/>
                <a:ea typeface="Verdana" panose="020B0604030504040204" pitchFamily="34" charset="0"/>
                <a:cs typeface="Verdana" panose="020B0604030504040204" pitchFamily="34" charset="0"/>
              </a:rPr>
              <a:t>Kosten für das Management </a:t>
            </a: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von aufkommenden Themen, z.B. infolge von Berichte von Drittparteien oder in den Medien</a:t>
            </a:r>
          </a:p>
          <a:p>
            <a:pPr marL="968375" lvl="1" indent="-285750" algn="l">
              <a:buFont typeface="Wingdings" panose="05000000000000000000" pitchFamily="2" charset="2"/>
              <a:buChar char="§"/>
            </a:pP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Hohe </a:t>
            </a:r>
            <a:r>
              <a:rPr lang="de-DE" sz="1200" b="1" dirty="0">
                <a:solidFill>
                  <a:srgbClr val="1E3250"/>
                </a:solidFill>
                <a:latin typeface="Verdana" panose="020B0604030504040204" pitchFamily="34" charset="0"/>
                <a:ea typeface="Verdana" panose="020B0604030504040204" pitchFamily="34" charset="0"/>
                <a:cs typeface="Verdana" panose="020B0604030504040204" pitchFamily="34" charset="0"/>
              </a:rPr>
              <a:t>Personalfluktuationskosten</a:t>
            </a: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 für Lieferanten </a:t>
            </a:r>
          </a:p>
          <a:p>
            <a:pPr marL="968375" lvl="1" indent="-285750" algn="l">
              <a:buFont typeface="Wingdings" panose="05000000000000000000" pitchFamily="2" charset="2"/>
              <a:buChar char="§"/>
            </a:pP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Erhöhte </a:t>
            </a:r>
            <a:r>
              <a:rPr lang="de-DE" sz="1200" b="1" dirty="0">
                <a:solidFill>
                  <a:srgbClr val="1E3250"/>
                </a:solidFill>
                <a:latin typeface="Verdana" panose="020B0604030504040204" pitchFamily="34" charset="0"/>
                <a:ea typeface="Verdana" panose="020B0604030504040204" pitchFamily="34" charset="0"/>
                <a:cs typeface="Verdana" panose="020B0604030504040204" pitchFamily="34" charset="0"/>
              </a:rPr>
              <a:t>Kosten in der Compliance </a:t>
            </a: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oder </a:t>
            </a:r>
            <a:r>
              <a:rPr lang="de-DE" sz="1200" b="1" dirty="0">
                <a:solidFill>
                  <a:srgbClr val="1E3250"/>
                </a:solidFill>
                <a:latin typeface="Verdana" panose="020B0604030504040204" pitchFamily="34" charset="0"/>
                <a:ea typeface="Verdana" panose="020B0604030504040204" pitchFamily="34" charset="0"/>
                <a:cs typeface="Verdana" panose="020B0604030504040204" pitchFamily="34" charset="0"/>
              </a:rPr>
              <a:t>rechtliche Verbindlichkeiten</a:t>
            </a: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 z.B. im Fall von Verletzungen von Arbeiter*innen oder Konsument*innen </a:t>
            </a:r>
          </a:p>
          <a:p>
            <a:pPr marL="968375" lvl="1" indent="-285750" algn="l">
              <a:buFont typeface="Wingdings" panose="05000000000000000000" pitchFamily="2" charset="2"/>
              <a:buChar char="§"/>
            </a:pPr>
            <a:r>
              <a:rPr lang="de-DE" sz="1200" b="1" dirty="0">
                <a:solidFill>
                  <a:srgbClr val="1E3250"/>
                </a:solidFill>
                <a:latin typeface="Verdana" panose="020B0604030504040204" pitchFamily="34" charset="0"/>
                <a:ea typeface="Verdana" panose="020B0604030504040204" pitchFamily="34" charset="0"/>
                <a:cs typeface="Verdana" panose="020B0604030504040204" pitchFamily="34" charset="0"/>
              </a:rPr>
              <a:t>Auswirkungen auf die Reputation </a:t>
            </a: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und erhöhter Druck von Stakeholdern, wenn unangemessene Praktiken entdeckt werden</a:t>
            </a:r>
          </a:p>
          <a:p>
            <a:pPr marL="968375" lvl="1" indent="-285750" algn="l">
              <a:buFont typeface="Wingdings" panose="05000000000000000000" pitchFamily="2" charset="2"/>
              <a:buChar char="§"/>
            </a:pP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Potenzieller Verlust von öffentlichen Verträgen </a:t>
            </a:r>
          </a:p>
          <a:p>
            <a:pPr marL="968375" lvl="1" indent="-285750" algn="l">
              <a:buFont typeface="Wingdings" panose="05000000000000000000" pitchFamily="2" charset="2"/>
              <a:buChar char="§"/>
            </a:pP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Potenzieller Verlust von Verträgen an andere Lieferanten, die Kunden bessere Ansätze zu menschenwürdigen Arbeitsbedingungen anbieten können</a:t>
            </a:r>
          </a:p>
          <a:p>
            <a:pPr marL="968375" lvl="1" indent="-285750" algn="l">
              <a:buFont typeface="Wingdings" panose="05000000000000000000" pitchFamily="2" charset="2"/>
              <a:buChar char="§"/>
            </a:pPr>
            <a:r>
              <a:rPr lang="de-DE" sz="1200" b="1" dirty="0">
                <a:solidFill>
                  <a:srgbClr val="1E3250"/>
                </a:solidFill>
                <a:latin typeface="Verdana" panose="020B0604030504040204" pitchFamily="34" charset="0"/>
                <a:ea typeface="Verdana" panose="020B0604030504040204" pitchFamily="34" charset="0"/>
                <a:cs typeface="Verdana" panose="020B0604030504040204" pitchFamily="34" charset="0"/>
              </a:rPr>
              <a:t>Zurücknahme von Projektfinanzierungen </a:t>
            </a: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seitens Kreditgebern</a:t>
            </a:r>
          </a:p>
          <a:p>
            <a:pPr marL="968375" lvl="1" indent="-285750" algn="l">
              <a:buFont typeface="Wingdings" panose="05000000000000000000" pitchFamily="2" charset="2"/>
              <a:buChar char="§"/>
            </a:pP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Häufigere </a:t>
            </a:r>
            <a:r>
              <a:rPr lang="de-DE" sz="1200" b="1" dirty="0">
                <a:solidFill>
                  <a:srgbClr val="1E3250"/>
                </a:solidFill>
                <a:latin typeface="Verdana" panose="020B0604030504040204" pitchFamily="34" charset="0"/>
                <a:ea typeface="Verdana" panose="020B0604030504040204" pitchFamily="34" charset="0"/>
                <a:cs typeface="Verdana" panose="020B0604030504040204" pitchFamily="34" charset="0"/>
              </a:rPr>
              <a:t>Audits</a:t>
            </a:r>
            <a:r>
              <a:rPr lang="de-DE" sz="1200" dirty="0">
                <a:solidFill>
                  <a:srgbClr val="1E3250"/>
                </a:solidFill>
                <a:latin typeface="Verdana" panose="020B0604030504040204" pitchFamily="34" charset="0"/>
                <a:ea typeface="Verdana" panose="020B0604030504040204" pitchFamily="34" charset="0"/>
                <a:cs typeface="Verdana" panose="020B0604030504040204" pitchFamily="34" charset="0"/>
              </a:rPr>
              <a:t> und Lieferantenüberwachung, um Bedingungen zu überprüfen, was Kosten erhöhen könnte</a:t>
            </a:r>
          </a:p>
          <a:p>
            <a:pPr marL="511175" indent="-285750">
              <a:lnSpc>
                <a:spcPct val="100000"/>
              </a:lnSpc>
              <a:buFont typeface="Wingdings" panose="05000000000000000000" pitchFamily="2" charset="2"/>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endParaRPr lang="en" sz="1400" dirty="0"/>
          </a:p>
          <a:p>
            <a:pPr marL="285750" lvl="1" indent="-285750" algn="l">
              <a:lnSpc>
                <a:spcPct val="90000"/>
              </a:lnSpc>
              <a:spcBef>
                <a:spcPts val="600"/>
              </a:spcBef>
              <a:buFont typeface="Arial" panose="020B0604020202020204" pitchFamily="34" charset="0"/>
              <a:buChar char="•"/>
            </a:pPr>
            <a:endParaRPr lang="en-GB" sz="1200" dirty="0">
              <a:solidFill>
                <a:srgbClr val="1E3250"/>
              </a:solidFill>
              <a:latin typeface="Flama-Light"/>
            </a:endParaRPr>
          </a:p>
          <a:p>
            <a:endParaRPr lang="en-GB" sz="1200" dirty="0"/>
          </a:p>
          <a:p>
            <a:endParaRPr lang="en-GB" sz="1200" dirty="0"/>
          </a:p>
        </p:txBody>
      </p:sp>
    </p:spTree>
    <p:extLst>
      <p:ext uri="{BB962C8B-B14F-4D97-AF65-F5344CB8AC3E}">
        <p14:creationId xmlns:p14="http://schemas.microsoft.com/office/powerpoint/2010/main" val="476501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12</a:t>
            </a:fld>
            <a:endParaRPr lang="en-US"/>
          </a:p>
        </p:txBody>
      </p:sp>
      <p:pic>
        <p:nvPicPr>
          <p:cNvPr id="7" name="Picture 6">
            <a:extLst>
              <a:ext uri="{FF2B5EF4-FFF2-40B4-BE49-F238E27FC236}">
                <a16:creationId xmlns:a16="http://schemas.microsoft.com/office/drawing/2014/main" id="{42182EA9-A907-CA4A-92CA-1160CC181F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38" y="332314"/>
            <a:ext cx="5397065" cy="5846270"/>
          </a:xfrm>
          <a:prstGeom prst="rect">
            <a:avLst/>
          </a:prstGeom>
        </p:spPr>
      </p:pic>
      <p:sp>
        <p:nvSpPr>
          <p:cNvPr id="9" name="Subtitle 4">
            <a:extLst>
              <a:ext uri="{FF2B5EF4-FFF2-40B4-BE49-F238E27FC236}">
                <a16:creationId xmlns:a16="http://schemas.microsoft.com/office/drawing/2014/main" id="{297AC081-21FE-4966-AC60-18194F2084C1}"/>
              </a:ext>
            </a:extLst>
          </p:cNvPr>
          <p:cNvSpPr>
            <a:spLocks noGrp="1"/>
          </p:cNvSpPr>
          <p:nvPr>
            <p:ph type="subTitle" idx="1"/>
          </p:nvPr>
        </p:nvSpPr>
        <p:spPr>
          <a:xfrm>
            <a:off x="5909470" y="332314"/>
            <a:ext cx="5559006" cy="5839891"/>
          </a:xfrm>
        </p:spPr>
        <p:txBody>
          <a:bodyPr vert="horz" lIns="91440" tIns="45720" rIns="91440" bIns="45720" numCol="1" rtlCol="0" anchor="t">
            <a:noAutofit/>
          </a:bodyPr>
          <a:lstStyle/>
          <a:p>
            <a:r>
              <a:rPr lang="de-DE" sz="1800" b="1" noProof="0" dirty="0">
                <a:latin typeface="Verdana" panose="020B0604030504040204" pitchFamily="34" charset="0"/>
                <a:ea typeface="Verdana" panose="020B0604030504040204" pitchFamily="34" charset="0"/>
                <a:cs typeface="Verdana" panose="020B0604030504040204" pitchFamily="34" charset="0"/>
              </a:rPr>
              <a:t>Verantwortungsvolles Einkaufen kann </a:t>
            </a:r>
            <a:r>
              <a:rPr lang="de-DE" sz="1800" b="1" dirty="0">
                <a:latin typeface="Verdana" panose="020B0604030504040204" pitchFamily="34" charset="0"/>
                <a:ea typeface="Verdana" panose="020B0604030504040204" pitchFamily="34" charset="0"/>
                <a:cs typeface="Verdana" panose="020B0604030504040204" pitchFamily="34" charset="0"/>
              </a:rPr>
              <a:t>Ihnen langfristig Geld sparen</a:t>
            </a:r>
            <a:endParaRPr lang="de-DE" sz="1800" noProof="0" dirty="0">
              <a:latin typeface="Verdana" panose="020B0604030504040204" pitchFamily="34" charset="0"/>
              <a:ea typeface="Verdana" panose="020B0604030504040204" pitchFamily="34" charset="0"/>
              <a:cs typeface="Verdana" panose="020B0604030504040204" pitchFamily="34" charset="0"/>
            </a:endParaRPr>
          </a:p>
          <a:p>
            <a:endParaRPr lang="de-DE" sz="1200" noProof="0" dirty="0">
              <a:latin typeface="Verdana" panose="020B0604030504040204" pitchFamily="34" charset="0"/>
              <a:ea typeface="Verdana" panose="020B0604030504040204" pitchFamily="34" charset="0"/>
              <a:cs typeface="Verdana" panose="020B0604030504040204" pitchFamily="34" charset="0"/>
            </a:endParaRPr>
          </a:p>
          <a:p>
            <a:r>
              <a:rPr lang="de-DE" sz="1400" noProof="0" dirty="0">
                <a:latin typeface="Verdana" panose="020B0604030504040204" pitchFamily="34" charset="0"/>
                <a:ea typeface="Verdana" panose="020B0604030504040204" pitchFamily="34" charset="0"/>
                <a:cs typeface="Verdana" panose="020B0604030504040204" pitchFamily="34" charset="0"/>
              </a:rPr>
              <a:t>Menschenwürdige Arbeit in Ihren Einkaufsentscheidungen zu berücksichtigen kann Ihrem Unternehmen folgende Vorteile bringen:</a:t>
            </a:r>
          </a:p>
          <a:p>
            <a:pPr marL="285750" lvl="0" indent="-285750">
              <a:buFont typeface="Wingdings" panose="05000000000000000000" pitchFamily="2" charset="2"/>
              <a:buChar char="§"/>
            </a:pP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Sichern von </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konsistenten und zuverlässigen </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Lieferanten</a:t>
            </a:r>
          </a:p>
          <a:p>
            <a:pPr marL="285750" lvl="0" indent="-285750">
              <a:buFont typeface="Wingdings" panose="05000000000000000000" pitchFamily="2" charset="2"/>
              <a:buChar char="§"/>
            </a:pP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Kunde erster Wahl </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sein und </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neue Märkte </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erschließen </a:t>
            </a:r>
          </a:p>
          <a:p>
            <a:pPr marL="285750" lvl="0" indent="-285750">
              <a:buFont typeface="Wingdings" panose="05000000000000000000" pitchFamily="2" charset="2"/>
              <a:buChar char="§"/>
            </a:pP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Längerfristige </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Resilienz</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innerhalb der Lieferkette aufbauen</a:t>
            </a:r>
            <a:endParaRPr lang="de-DE" sz="14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
            </a:pPr>
            <a:r>
              <a:rPr lang="de-DE" sz="1400" b="1" noProof="0" dirty="0">
                <a:solidFill>
                  <a:schemeClr val="tx1"/>
                </a:solidFill>
                <a:latin typeface="Verdana" panose="020B0604030504040204" pitchFamily="34" charset="0"/>
                <a:ea typeface="Verdana" panose="020B0604030504040204" pitchFamily="34" charset="0"/>
                <a:cs typeface="Verdana" panose="020B0604030504040204" pitchFamily="34" charset="0"/>
              </a:rPr>
              <a:t>Zusätzliche Finanzierungen </a:t>
            </a:r>
            <a:r>
              <a:rPr lang="de-DE" sz="1400" noProof="0" dirty="0">
                <a:solidFill>
                  <a:schemeClr val="tx1"/>
                </a:solidFill>
                <a:latin typeface="Verdana" panose="020B0604030504040204" pitchFamily="34" charset="0"/>
                <a:ea typeface="Verdana" panose="020B0604030504040204" pitchFamily="34" charset="0"/>
                <a:cs typeface="Verdana" panose="020B0604030504040204" pitchFamily="34" charset="0"/>
              </a:rPr>
              <a:t>anziehen durch Verringerung von Projektrisiken</a:t>
            </a:r>
          </a:p>
          <a:p>
            <a:pPr marL="285750" lvl="0" indent="-285750">
              <a:buFont typeface="Wingdings" panose="05000000000000000000" pitchFamily="2" charset="2"/>
              <a:buChar char="§"/>
            </a:pP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Das </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Markenimage</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Ihres Unternehmens und seine Reputation schützen </a:t>
            </a:r>
          </a:p>
          <a:p>
            <a:pPr marL="285750" lvl="0" indent="-285750">
              <a:buFont typeface="Wingdings" panose="05000000000000000000" pitchFamily="2" charset="2"/>
              <a:buChar char="§"/>
            </a:pP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‘Gutes tun’ </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in Übereinstimmung mit Ihren Unternehmenswerten </a:t>
            </a:r>
          </a:p>
          <a:p>
            <a:pPr marL="285750" lvl="0" indent="-285750">
              <a:buFont typeface="Wingdings" panose="05000000000000000000" pitchFamily="2" charset="2"/>
              <a:buChar char="§"/>
            </a:pP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Beim Aufbau </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gesunder Gesellschaften </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helfen</a:t>
            </a:r>
          </a:p>
          <a:p>
            <a:pPr marL="285750" lvl="0" indent="-285750">
              <a:buFont typeface="Wingdings" panose="05000000000000000000" pitchFamily="2" charset="2"/>
              <a:buChar char="§"/>
            </a:pP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Bessere Bewerber*innen </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für freie Stellen anziehen </a:t>
            </a:r>
          </a:p>
          <a:p>
            <a:pPr marL="285750" lvl="0" indent="-285750">
              <a:buFont typeface="Wingdings" panose="05000000000000000000" pitchFamily="2" charset="2"/>
              <a:buChar char="§"/>
            </a:pPr>
            <a:r>
              <a:rPr lang="de-DE" sz="1400" b="1" noProof="0" dirty="0">
                <a:solidFill>
                  <a:schemeClr val="tx1"/>
                </a:solidFill>
                <a:latin typeface="Verdana" panose="020B0604030504040204" pitchFamily="34" charset="0"/>
                <a:ea typeface="Verdana" panose="020B0604030504040204" pitchFamily="34" charset="0"/>
                <a:cs typeface="Verdana" panose="020B0604030504040204" pitchFamily="34" charset="0"/>
              </a:rPr>
              <a:t>Rechtliche Vorschriften </a:t>
            </a:r>
            <a:r>
              <a:rPr lang="de-DE" sz="1400" noProof="0" dirty="0">
                <a:solidFill>
                  <a:schemeClr val="tx1"/>
                </a:solidFill>
                <a:latin typeface="Verdana" panose="020B0604030504040204" pitchFamily="34" charset="0"/>
                <a:ea typeface="Verdana" panose="020B0604030504040204" pitchFamily="34" charset="0"/>
                <a:cs typeface="Verdana" panose="020B0604030504040204" pitchFamily="34" charset="0"/>
              </a:rPr>
              <a:t>und Standards einhalten</a:t>
            </a:r>
          </a:p>
          <a:p>
            <a:pPr marL="285750" lvl="0" indent="-285750">
              <a:buFont typeface="Wingdings" panose="05000000000000000000" pitchFamily="2" charset="2"/>
              <a:buChar char="§"/>
            </a:pPr>
            <a:r>
              <a:rPr lang="de-DE" sz="1400" noProof="0" dirty="0">
                <a:solidFill>
                  <a:schemeClr val="tx1"/>
                </a:solidFill>
                <a:latin typeface="Verdana" panose="020B0604030504040204" pitchFamily="34" charset="0"/>
                <a:ea typeface="Verdana" panose="020B0604030504040204" pitchFamily="34" charset="0"/>
                <a:cs typeface="Verdana" panose="020B0604030504040204" pitchFamily="34" charset="0"/>
              </a:rPr>
              <a:t>Erwartungen von</a:t>
            </a:r>
            <a:r>
              <a:rPr lang="de-DE" sz="1400" b="1" noProof="0" dirty="0">
                <a:solidFill>
                  <a:schemeClr val="tx1"/>
                </a:solidFill>
                <a:latin typeface="Verdana" panose="020B0604030504040204" pitchFamily="34" charset="0"/>
                <a:ea typeface="Verdana" panose="020B0604030504040204" pitchFamily="34" charset="0"/>
                <a:cs typeface="Verdana" panose="020B0604030504040204" pitchFamily="34" charset="0"/>
              </a:rPr>
              <a:t> internen und externen Stakeholdern </a:t>
            </a:r>
            <a:r>
              <a:rPr lang="de-DE" sz="1400" noProof="0" dirty="0">
                <a:solidFill>
                  <a:schemeClr val="tx1"/>
                </a:solidFill>
                <a:latin typeface="Verdana" panose="020B0604030504040204" pitchFamily="34" charset="0"/>
                <a:ea typeface="Verdana" panose="020B0604030504040204" pitchFamily="34" charset="0"/>
                <a:cs typeface="Verdana" panose="020B0604030504040204" pitchFamily="34" charset="0"/>
              </a:rPr>
              <a:t>entsprechen</a:t>
            </a:r>
            <a:endParaRPr lang="de-DE" sz="1400" b="1"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0"/>
            <a:r>
              <a:rPr lang="de-DE" sz="1400" b="1" noProof="0" dirty="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de-DE" sz="1400" noProof="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de-DE" sz="1200" b="1"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de-DE" sz="1200" noProof="0" dirty="0">
              <a:solidFill>
                <a:schemeClr val="tx1"/>
              </a:solidFill>
            </a:endParaRPr>
          </a:p>
          <a:p>
            <a:endParaRPr lang="de-DE" sz="1200" noProof="0" dirty="0"/>
          </a:p>
        </p:txBody>
      </p:sp>
    </p:spTree>
    <p:extLst>
      <p:ext uri="{BB962C8B-B14F-4D97-AF65-F5344CB8AC3E}">
        <p14:creationId xmlns:p14="http://schemas.microsoft.com/office/powerpoint/2010/main" val="3795120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13</a:t>
            </a:fld>
            <a:endParaRPr lang="en-US"/>
          </a:p>
        </p:txBody>
      </p:sp>
      <p:sp>
        <p:nvSpPr>
          <p:cNvPr id="4" name="Title 3">
            <a:extLst>
              <a:ext uri="{FF2B5EF4-FFF2-40B4-BE49-F238E27FC236}">
                <a16:creationId xmlns:a16="http://schemas.microsoft.com/office/drawing/2014/main" id="{2C02A31C-DACA-4AF5-A8BA-FBE2909E7B86}"/>
              </a:ext>
            </a:extLst>
          </p:cNvPr>
          <p:cNvSpPr>
            <a:spLocks noGrp="1"/>
          </p:cNvSpPr>
          <p:nvPr>
            <p:ph type="ctrTitle"/>
          </p:nvPr>
        </p:nvSpPr>
        <p:spPr>
          <a:xfrm>
            <a:off x="5909470" y="525498"/>
            <a:ext cx="5814892" cy="844945"/>
          </a:xfrm>
        </p:spPr>
        <p:txBody>
          <a:bodyPr/>
          <a:lstStyle/>
          <a:p>
            <a:r>
              <a:rPr lang="de-DE" sz="2800" b="1" noProof="0" dirty="0">
                <a:latin typeface="Verdana" panose="020B0604030504040204" pitchFamily="34" charset="0"/>
                <a:ea typeface="Verdana" panose="020B0604030504040204" pitchFamily="34" charset="0"/>
                <a:cs typeface="Verdana" panose="020B0604030504040204" pitchFamily="34" charset="0"/>
              </a:rPr>
              <a:t>Was ist die Verantwortung Ihres Unternehmens? </a:t>
            </a:r>
          </a:p>
        </p:txBody>
      </p:sp>
      <p:sp>
        <p:nvSpPr>
          <p:cNvPr id="5" name="Subtitle 4">
            <a:extLst>
              <a:ext uri="{FF2B5EF4-FFF2-40B4-BE49-F238E27FC236}">
                <a16:creationId xmlns:a16="http://schemas.microsoft.com/office/drawing/2014/main" id="{297AC081-21FE-4966-AC60-18194F2084C1}"/>
              </a:ext>
            </a:extLst>
          </p:cNvPr>
          <p:cNvSpPr>
            <a:spLocks noGrp="1"/>
          </p:cNvSpPr>
          <p:nvPr>
            <p:ph type="subTitle" idx="1"/>
          </p:nvPr>
        </p:nvSpPr>
        <p:spPr>
          <a:xfrm>
            <a:off x="5909470" y="2126751"/>
            <a:ext cx="5559006" cy="4045454"/>
          </a:xfrm>
        </p:spPr>
        <p:txBody>
          <a:bodyPr/>
          <a:lstStyle/>
          <a:p>
            <a:endParaRPr lang="de-DE" noProof="0" dirty="0">
              <a:solidFill>
                <a:srgbClr val="FF0000"/>
              </a:solidFill>
            </a:endParaRPr>
          </a:p>
          <a:p>
            <a:endParaRPr lang="de-DE" noProof="0" dirty="0">
              <a:solidFill>
                <a:srgbClr val="FF0000"/>
              </a:solidFill>
            </a:endParaRPr>
          </a:p>
          <a:p>
            <a:endParaRPr lang="de-DE" noProof="0" dirty="0">
              <a:solidFill>
                <a:srgbClr val="FF0000"/>
              </a:solidFill>
            </a:endParaRPr>
          </a:p>
          <a:p>
            <a:endParaRPr lang="de-DE" noProof="0" dirty="0">
              <a:solidFill>
                <a:srgbClr val="FF0000"/>
              </a:solidFill>
            </a:endParaRPr>
          </a:p>
          <a:p>
            <a:endParaRPr lang="de-DE" noProof="0" dirty="0">
              <a:solidFill>
                <a:srgbClr val="FF0000"/>
              </a:solidFill>
            </a:endParaRPr>
          </a:p>
          <a:p>
            <a:endParaRPr lang="de-DE" noProof="0" dirty="0">
              <a:solidFill>
                <a:srgbClr val="FF0000"/>
              </a:solidFill>
            </a:endParaRPr>
          </a:p>
          <a:p>
            <a:endParaRPr lang="de-DE" noProof="0" dirty="0">
              <a:solidFill>
                <a:srgbClr val="FF0000"/>
              </a:solidFill>
            </a:endParaRPr>
          </a:p>
          <a:p>
            <a:endParaRPr lang="de-DE" noProof="0" dirty="0">
              <a:solidFill>
                <a:srgbClr val="FF0000"/>
              </a:solidFill>
            </a:endParaRPr>
          </a:p>
          <a:p>
            <a:endParaRPr lang="de-DE" noProof="0" dirty="0">
              <a:solidFill>
                <a:srgbClr val="FF0000"/>
              </a:solidFill>
            </a:endParaRPr>
          </a:p>
          <a:p>
            <a:endParaRPr lang="de-DE" noProof="0" dirty="0">
              <a:solidFill>
                <a:srgbClr val="FF0000"/>
              </a:solidFill>
            </a:endParaRPr>
          </a:p>
          <a:p>
            <a:endParaRPr lang="de-DE" noProof="0" dirty="0">
              <a:solidFill>
                <a:srgbClr val="FF0000"/>
              </a:solidFill>
            </a:endParaRPr>
          </a:p>
          <a:p>
            <a:endParaRPr lang="de-DE" noProof="0" dirty="0">
              <a:solidFill>
                <a:srgbClr val="FF0000"/>
              </a:solidFill>
            </a:endParaRPr>
          </a:p>
          <a:p>
            <a:endParaRPr lang="de-DE" noProof="0" dirty="0">
              <a:solidFill>
                <a:srgbClr val="FF0000"/>
              </a:solidFill>
            </a:endParaRPr>
          </a:p>
          <a:p>
            <a:endParaRPr lang="de-DE" noProof="0" dirty="0">
              <a:solidFill>
                <a:srgbClr val="FF0000"/>
              </a:solidFill>
            </a:endParaRPr>
          </a:p>
          <a:p>
            <a:endParaRPr lang="de-DE" noProof="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de-DE" noProof="0" dirty="0">
              <a:latin typeface="Verdana" panose="020B0604030504040204" pitchFamily="34" charset="0"/>
              <a:ea typeface="Verdana" panose="020B0604030504040204" pitchFamily="34" charset="0"/>
              <a:cs typeface="Verdana" panose="020B0604030504040204" pitchFamily="34" charset="0"/>
            </a:endParaRPr>
          </a:p>
          <a:p>
            <a:endParaRPr lang="de-DE" sz="1400" noProof="0" dirty="0"/>
          </a:p>
        </p:txBody>
      </p:sp>
      <p:pic>
        <p:nvPicPr>
          <p:cNvPr id="6" name="Picture 5">
            <a:extLst>
              <a:ext uri="{FF2B5EF4-FFF2-40B4-BE49-F238E27FC236}">
                <a16:creationId xmlns:a16="http://schemas.microsoft.com/office/drawing/2014/main" id="{D480E73A-34C3-7C4A-9457-49EB66F9E7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38" y="332313"/>
            <a:ext cx="5397066" cy="5846296"/>
          </a:xfrm>
          <a:prstGeom prst="rect">
            <a:avLst/>
          </a:prstGeom>
        </p:spPr>
      </p:pic>
      <p:sp>
        <p:nvSpPr>
          <p:cNvPr id="8" name="Subtitle 4">
            <a:extLst>
              <a:ext uri="{FF2B5EF4-FFF2-40B4-BE49-F238E27FC236}">
                <a16:creationId xmlns:a16="http://schemas.microsoft.com/office/drawing/2014/main" id="{297AC081-21FE-4966-AC60-18194F2084C1}"/>
              </a:ext>
            </a:extLst>
          </p:cNvPr>
          <p:cNvSpPr txBox="1">
            <a:spLocks/>
          </p:cNvSpPr>
          <p:nvPr/>
        </p:nvSpPr>
        <p:spPr>
          <a:xfrm>
            <a:off x="5909470" y="1370443"/>
            <a:ext cx="5559006" cy="3790550"/>
          </a:xfrm>
          <a:prstGeom prst="rect">
            <a:avLst/>
          </a:prstGeom>
        </p:spPr>
        <p:txBody>
          <a:bodyPr vert="horz" lIns="91440" tIns="45720" rIns="91440" bIns="45720" numCol="1" rtlCol="0">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de-DE" sz="1800" b="1" dirty="0">
                <a:solidFill>
                  <a:schemeClr val="tx1"/>
                </a:solidFill>
                <a:latin typeface="Verdana" panose="020B0604030504040204" pitchFamily="34" charset="0"/>
                <a:ea typeface="Verdana" panose="020B0604030504040204" pitchFamily="34" charset="0"/>
                <a:cs typeface="Verdana" panose="020B0604030504040204" pitchFamily="34" charset="0"/>
              </a:rPr>
              <a:t>Unternehmen haben die Verantwortung, sich bei der Beschaffung von Produkten und Dienstleistungen auch über Tier-1 hinaus um die Arbeitsbedingungen in ihrer Lieferkette zu kümmern. </a:t>
            </a:r>
            <a:endParaRPr lang="de-DE"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
            </a:pPr>
            <a:r>
              <a:rPr lang="de-DE" dirty="0">
                <a:solidFill>
                  <a:schemeClr val="tx1"/>
                </a:solidFill>
                <a:latin typeface="Verdana" panose="020B0604030504040204" pitchFamily="34" charset="0"/>
                <a:ea typeface="Verdana" panose="020B0604030504040204" pitchFamily="34" charset="0"/>
                <a:cs typeface="Verdana" panose="020B0604030504040204" pitchFamily="34" charset="0"/>
              </a:rPr>
              <a:t>Dies wird von den UN Leitprinzipien für Wirtschaft und Menschenrechte erwartet</a:t>
            </a:r>
          </a:p>
          <a:p>
            <a:pPr marL="342900" indent="-342900">
              <a:buFont typeface="Wingdings" panose="05000000000000000000" pitchFamily="2" charset="2"/>
              <a:buChar char="§"/>
            </a:pPr>
            <a:r>
              <a:rPr lang="de-DE" dirty="0">
                <a:solidFill>
                  <a:schemeClr val="tx1"/>
                </a:solidFill>
                <a:latin typeface="Verdana" panose="020B0604030504040204" pitchFamily="34" charset="0"/>
                <a:ea typeface="Verdana" panose="020B0604030504040204" pitchFamily="34" charset="0"/>
                <a:cs typeface="Verdana" panose="020B0604030504040204" pitchFamily="34" charset="0"/>
              </a:rPr>
              <a:t>Es spiegelt sich überdies in der Agenda 2030 und den SDGs wider</a:t>
            </a:r>
          </a:p>
          <a:p>
            <a:pPr marL="342900" indent="-342900">
              <a:buFont typeface="Wingdings" panose="05000000000000000000" pitchFamily="2" charset="2"/>
              <a:buChar char="§"/>
            </a:pPr>
            <a:r>
              <a:rPr lang="de-DE" dirty="0">
                <a:solidFill>
                  <a:schemeClr val="tx1"/>
                </a:solidFill>
                <a:latin typeface="Verdana" panose="020B0604030504040204" pitchFamily="34" charset="0"/>
                <a:ea typeface="Verdana" panose="020B0604030504040204" pitchFamily="34" charset="0"/>
                <a:cs typeface="Verdana" panose="020B0604030504040204" pitchFamily="34" charset="0"/>
              </a:rPr>
              <a:t>Gesetze, z.B. der britische und australische Modern </a:t>
            </a:r>
            <a:r>
              <a:rPr lang="de-DE" dirty="0" err="1">
                <a:solidFill>
                  <a:schemeClr val="tx1"/>
                </a:solidFill>
                <a:latin typeface="Verdana" panose="020B0604030504040204" pitchFamily="34" charset="0"/>
                <a:ea typeface="Verdana" panose="020B0604030504040204" pitchFamily="34" charset="0"/>
                <a:cs typeface="Verdana" panose="020B0604030504040204" pitchFamily="34" charset="0"/>
              </a:rPr>
              <a:t>Slavery</a:t>
            </a:r>
            <a:r>
              <a:rPr lang="de-DE" dirty="0">
                <a:solidFill>
                  <a:schemeClr val="tx1"/>
                </a:solidFill>
                <a:latin typeface="Verdana" panose="020B0604030504040204" pitchFamily="34" charset="0"/>
                <a:ea typeface="Verdana" panose="020B0604030504040204" pitchFamily="34" charset="0"/>
                <a:cs typeface="Verdana" panose="020B0604030504040204" pitchFamily="34" charset="0"/>
              </a:rPr>
              <a:t> Act oder das französische Loi </a:t>
            </a:r>
            <a:r>
              <a:rPr lang="de-DE" dirty="0" err="1">
                <a:solidFill>
                  <a:schemeClr val="tx1"/>
                </a:solidFill>
                <a:latin typeface="Verdana" panose="020B0604030504040204" pitchFamily="34" charset="0"/>
                <a:ea typeface="Verdana" panose="020B0604030504040204" pitchFamily="34" charset="0"/>
                <a:cs typeface="Verdana" panose="020B0604030504040204" pitchFamily="34" charset="0"/>
              </a:rPr>
              <a:t>sur</a:t>
            </a:r>
            <a:r>
              <a:rPr lang="de-DE" dirty="0">
                <a:solidFill>
                  <a:schemeClr val="tx1"/>
                </a:solidFill>
                <a:latin typeface="Verdana" panose="020B0604030504040204" pitchFamily="34" charset="0"/>
                <a:ea typeface="Verdana" panose="020B0604030504040204" pitchFamily="34" charset="0"/>
                <a:cs typeface="Verdana" panose="020B0604030504040204" pitchFamily="34" charset="0"/>
              </a:rPr>
              <a:t> le </a:t>
            </a:r>
            <a:r>
              <a:rPr lang="de-DE" dirty="0" err="1">
                <a:solidFill>
                  <a:schemeClr val="tx1"/>
                </a:solidFill>
                <a:latin typeface="Verdana" panose="020B0604030504040204" pitchFamily="34" charset="0"/>
                <a:ea typeface="Verdana" panose="020B0604030504040204" pitchFamily="34" charset="0"/>
                <a:cs typeface="Verdana" panose="020B0604030504040204" pitchFamily="34" charset="0"/>
              </a:rPr>
              <a:t>devoir</a:t>
            </a:r>
            <a:r>
              <a:rPr lang="de-DE" dirty="0">
                <a:solidFill>
                  <a:schemeClr val="tx1"/>
                </a:solidFill>
                <a:latin typeface="Verdana" panose="020B0604030504040204" pitchFamily="34" charset="0"/>
                <a:ea typeface="Verdana" panose="020B0604030504040204" pitchFamily="34" charset="0"/>
                <a:cs typeface="Verdana" panose="020B0604030504040204" pitchFamily="34" charset="0"/>
              </a:rPr>
              <a:t> de </a:t>
            </a:r>
            <a:r>
              <a:rPr lang="de-DE" dirty="0" err="1">
                <a:solidFill>
                  <a:schemeClr val="tx1"/>
                </a:solidFill>
                <a:latin typeface="Verdana" panose="020B0604030504040204" pitchFamily="34" charset="0"/>
                <a:ea typeface="Verdana" panose="020B0604030504040204" pitchFamily="34" charset="0"/>
                <a:cs typeface="Verdana" panose="020B0604030504040204" pitchFamily="34" charset="0"/>
              </a:rPr>
              <a:t>vigilance</a:t>
            </a:r>
            <a:r>
              <a:rPr lang="de-DE" dirty="0">
                <a:solidFill>
                  <a:schemeClr val="tx1"/>
                </a:solidFill>
                <a:latin typeface="Verdana" panose="020B0604030504040204" pitchFamily="34" charset="0"/>
                <a:ea typeface="Verdana" panose="020B0604030504040204" pitchFamily="34" charset="0"/>
                <a:cs typeface="Verdana" panose="020B0604030504040204" pitchFamily="34" charset="0"/>
              </a:rPr>
              <a:t> Laws, decken diese Anforderung zunehmend mit ab. </a:t>
            </a:r>
          </a:p>
          <a:p>
            <a:r>
              <a:rPr lang="de-DE" dirty="0">
                <a:latin typeface="Verdana" panose="020B0604030504040204" pitchFamily="34" charset="0"/>
                <a:ea typeface="Verdana" panose="020B0604030504040204" pitchFamily="34" charset="0"/>
                <a:cs typeface="Verdana" panose="020B0604030504040204" pitchFamily="34" charset="0"/>
              </a:rPr>
              <a:t>Über die Anpassung ihrer Einkaufspraktiken können Unternehmen menschenwürdige Arbeit für die Angestellten ihrer Zulieferer maßgeblich beeinflussen. </a:t>
            </a:r>
          </a:p>
          <a:p>
            <a:r>
              <a:rPr lang="de-DE" dirty="0">
                <a:latin typeface="Verdana" panose="020B0604030504040204" pitchFamily="34" charset="0"/>
                <a:ea typeface="Verdana" panose="020B0604030504040204" pitchFamily="34" charset="0"/>
                <a:cs typeface="Verdana" panose="020B0604030504040204" pitchFamily="34" charset="0"/>
              </a:rPr>
              <a:t>In unserer globalisierten und vernetzten Welt muss ein Unternehmen Verantwortung für jegliche Auswirkungen seiner Einkaufspraktiken entlang seiner Lieferkette übernehmen.</a:t>
            </a:r>
          </a:p>
          <a:p>
            <a:endParaRPr lang="de-DE" sz="1400" dirty="0"/>
          </a:p>
        </p:txBody>
      </p:sp>
    </p:spTree>
    <p:extLst>
      <p:ext uri="{BB962C8B-B14F-4D97-AF65-F5344CB8AC3E}">
        <p14:creationId xmlns:p14="http://schemas.microsoft.com/office/powerpoint/2010/main" val="1472288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14</a:t>
            </a:fld>
            <a:endParaRPr lang="en-US"/>
          </a:p>
        </p:txBody>
      </p:sp>
      <p:sp>
        <p:nvSpPr>
          <p:cNvPr id="4" name="Title 3">
            <a:extLst>
              <a:ext uri="{FF2B5EF4-FFF2-40B4-BE49-F238E27FC236}">
                <a16:creationId xmlns:a16="http://schemas.microsoft.com/office/drawing/2014/main" id="{2C02A31C-DACA-4AF5-A8BA-FBE2909E7B86}"/>
              </a:ext>
            </a:extLst>
          </p:cNvPr>
          <p:cNvSpPr>
            <a:spLocks noGrp="1"/>
          </p:cNvSpPr>
          <p:nvPr>
            <p:ph type="ctrTitle"/>
          </p:nvPr>
        </p:nvSpPr>
        <p:spPr>
          <a:xfrm>
            <a:off x="5909470" y="366844"/>
            <a:ext cx="5814444" cy="844945"/>
          </a:xfrm>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Wie können wir Risiken identifizieren?</a:t>
            </a:r>
          </a:p>
        </p:txBody>
      </p:sp>
      <p:sp>
        <p:nvSpPr>
          <p:cNvPr id="5" name="Subtitle 4">
            <a:extLst>
              <a:ext uri="{FF2B5EF4-FFF2-40B4-BE49-F238E27FC236}">
                <a16:creationId xmlns:a16="http://schemas.microsoft.com/office/drawing/2014/main" id="{297AC081-21FE-4966-AC60-18194F2084C1}"/>
              </a:ext>
            </a:extLst>
          </p:cNvPr>
          <p:cNvSpPr>
            <a:spLocks noGrp="1"/>
          </p:cNvSpPr>
          <p:nvPr>
            <p:ph type="subTitle" idx="1"/>
          </p:nvPr>
        </p:nvSpPr>
        <p:spPr>
          <a:xfrm>
            <a:off x="5909470" y="1403350"/>
            <a:ext cx="5559006" cy="4445005"/>
          </a:xfrm>
        </p:spPr>
        <p:txBody>
          <a:bodyPr/>
          <a:lstStyle/>
          <a:p>
            <a:endParaRPr lang="de-DE" sz="18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de-DE" sz="1800" noProof="0" dirty="0">
                <a:solidFill>
                  <a:schemeClr val="tx1"/>
                </a:solidFill>
                <a:latin typeface="Verdana" panose="020B0604030504040204" pitchFamily="34" charset="0"/>
                <a:ea typeface="Verdana" panose="020B0604030504040204" pitchFamily="34" charset="0"/>
                <a:cs typeface="Verdana" panose="020B0604030504040204" pitchFamily="34" charset="0"/>
              </a:rPr>
              <a:t>Viele Auswirkungen auf Arbeitende – und mögliche Risiken für Ihr Unternehmen – passieren in weiter entfernten Teilen der Lieferkette. </a:t>
            </a:r>
          </a:p>
          <a:p>
            <a:endParaRPr lang="de-DE" sz="1800" b="1"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de-DE" sz="1800" b="1" noProof="0" dirty="0">
                <a:solidFill>
                  <a:schemeClr val="tx1"/>
                </a:solidFill>
                <a:latin typeface="Verdana" panose="020B0604030504040204" pitchFamily="34" charset="0"/>
                <a:ea typeface="Verdana" panose="020B0604030504040204" pitchFamily="34" charset="0"/>
                <a:cs typeface="Verdana" panose="020B0604030504040204" pitchFamily="34" charset="0"/>
              </a:rPr>
              <a:t>Compliance-basierte Ansätze </a:t>
            </a:r>
            <a:r>
              <a:rPr lang="de-DE" sz="1800" dirty="0">
                <a:solidFill>
                  <a:schemeClr val="tx1"/>
                </a:solidFill>
                <a:latin typeface="Verdana" panose="020B0604030504040204" pitchFamily="34" charset="0"/>
                <a:ea typeface="Verdana" panose="020B0604030504040204" pitchFamily="34" charset="0"/>
                <a:cs typeface="Verdana" panose="020B0604030504040204" pitchFamily="34" charset="0"/>
              </a:rPr>
              <a:t>sind dazu da, sicherzustellen, dass Ihr Unternehmen Gesetze und Standards einhält. Aber: </a:t>
            </a:r>
            <a:r>
              <a:rPr lang="de-DE" sz="1800" b="1" dirty="0">
                <a:solidFill>
                  <a:schemeClr val="tx1"/>
                </a:solidFill>
                <a:latin typeface="Verdana" panose="020B0604030504040204" pitchFamily="34" charset="0"/>
                <a:ea typeface="Verdana" panose="020B0604030504040204" pitchFamily="34" charset="0"/>
                <a:cs typeface="Verdana" panose="020B0604030504040204" pitchFamily="34" charset="0"/>
              </a:rPr>
              <a:t>Compliance ist möglicherweise nicht genug um Risiken über Tier-1-Lieferanten hinaus zu verstehen und zu managen. </a:t>
            </a:r>
          </a:p>
          <a:p>
            <a:endParaRPr lang="de-DE" sz="18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de-DE" sz="1800" b="1" noProof="0" dirty="0">
                <a:solidFill>
                  <a:schemeClr val="tx1"/>
                </a:solidFill>
                <a:latin typeface="Verdana" panose="020B0604030504040204" pitchFamily="34" charset="0"/>
                <a:ea typeface="Verdana" panose="020B0604030504040204" pitchFamily="34" charset="0"/>
                <a:cs typeface="Verdana" panose="020B0604030504040204" pitchFamily="34" charset="0"/>
              </a:rPr>
              <a:t>Die </a:t>
            </a:r>
            <a:r>
              <a:rPr lang="de-DE" sz="1800" b="1" dirty="0">
                <a:solidFill>
                  <a:schemeClr val="tx1"/>
                </a:solidFill>
                <a:latin typeface="Verdana" panose="020B0604030504040204" pitchFamily="34" charset="0"/>
                <a:ea typeface="Verdana" panose="020B0604030504040204" pitchFamily="34" charset="0"/>
                <a:cs typeface="Verdana" panose="020B0604030504040204" pitchFamily="34" charset="0"/>
              </a:rPr>
              <a:t>Nutzung von Instrumenten, die auf Engagement und Dialog basieren, wird Ihnen helfen, ein besseres Verständnis aufzubauen und Veränderungen zu bewirken. </a:t>
            </a:r>
            <a:endParaRPr lang="de-DE" sz="1800" b="1"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34B48A94-854C-1544-8581-C4C762F336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40" y="332315"/>
            <a:ext cx="5397086" cy="5846294"/>
          </a:xfrm>
          <a:prstGeom prst="rect">
            <a:avLst/>
          </a:prstGeom>
        </p:spPr>
      </p:pic>
    </p:spTree>
    <p:extLst>
      <p:ext uri="{BB962C8B-B14F-4D97-AF65-F5344CB8AC3E}">
        <p14:creationId xmlns:p14="http://schemas.microsoft.com/office/powerpoint/2010/main" val="1884521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1643449"/>
            <a:ext cx="11326620" cy="4602898"/>
          </a:xfrm>
        </p:spPr>
        <p:txBody>
          <a:bodyPr vert="horz" lIns="91440" tIns="45720" rIns="91440" bIns="45720" numCol="1" rtlCol="0" anchor="t">
            <a:noAutofit/>
          </a:bodyPr>
          <a:lstStyle/>
          <a:p>
            <a:pPr>
              <a:spcAft>
                <a:spcPts val="1200"/>
              </a:spcAft>
            </a:pPr>
            <a:endParaRPr lang="de-DE" sz="1800" noProof="0" dirty="0">
              <a:latin typeface="Verdana" panose="020B0604030504040204" pitchFamily="34" charset="0"/>
              <a:ea typeface="Verdana" panose="020B0604030504040204" pitchFamily="34" charset="0"/>
              <a:cs typeface="Verdana" panose="020B0604030504040204" pitchFamily="34" charset="0"/>
            </a:endParaRPr>
          </a:p>
          <a:p>
            <a:pPr>
              <a:spcAft>
                <a:spcPts val="1200"/>
              </a:spcAft>
            </a:pPr>
            <a:r>
              <a:rPr lang="de-DE" sz="1800" noProof="0" dirty="0">
                <a:latin typeface="Verdana" panose="020B0604030504040204" pitchFamily="34" charset="0"/>
                <a:ea typeface="Verdana" panose="020B0604030504040204" pitchFamily="34" charset="0"/>
                <a:cs typeface="Verdana" panose="020B0604030504040204" pitchFamily="34" charset="0"/>
              </a:rPr>
              <a:t>Viele Unternehmen betrachten das</a:t>
            </a:r>
            <a:r>
              <a:rPr lang="de-DE" sz="1800" dirty="0">
                <a:latin typeface="Verdana" panose="020B0604030504040204" pitchFamily="34" charset="0"/>
                <a:ea typeface="Verdana" panose="020B0604030504040204" pitchFamily="34" charset="0"/>
                <a:cs typeface="Verdana" panose="020B0604030504040204" pitchFamily="34" charset="0"/>
              </a:rPr>
              <a:t> Thema menschenwürdige Arbeit als </a:t>
            </a:r>
            <a:r>
              <a:rPr lang="de-DE" sz="1800" dirty="0" err="1">
                <a:latin typeface="Verdana" panose="020B0604030504040204" pitchFamily="34" charset="0"/>
                <a:ea typeface="Verdana" panose="020B0604030504040204" pitchFamily="34" charset="0"/>
                <a:cs typeface="Verdana" panose="020B0604030504040204" pitchFamily="34" charset="0"/>
              </a:rPr>
              <a:t>Complianceaufgabe</a:t>
            </a:r>
            <a:r>
              <a:rPr lang="de-DE" sz="1800" dirty="0">
                <a:latin typeface="Verdana" panose="020B0604030504040204" pitchFamily="34" charset="0"/>
                <a:ea typeface="Verdana" panose="020B0604030504040204" pitchFamily="34" charset="0"/>
                <a:cs typeface="Verdana" panose="020B0604030504040204" pitchFamily="34" charset="0"/>
              </a:rPr>
              <a:t>, bei der Risiken durch die Beachtung rechtlicher oder seitens Geschäftspartnern, Branchen oder Experten formulierter Standards oder aber die Auferlegung relevanter Anforderungen für ihre direkten Zulieferbetriebe minimiert werden. </a:t>
            </a:r>
          </a:p>
          <a:p>
            <a:pPr>
              <a:spcAft>
                <a:spcPts val="1200"/>
              </a:spcAft>
            </a:pPr>
            <a:r>
              <a:rPr lang="de-DE" sz="1800" dirty="0">
                <a:latin typeface="Verdana" panose="020B0604030504040204" pitchFamily="34" charset="0"/>
                <a:ea typeface="Verdana" panose="020B0604030504040204" pitchFamily="34" charset="0"/>
                <a:cs typeface="Verdana" panose="020B0604030504040204" pitchFamily="34" charset="0"/>
              </a:rPr>
              <a:t>Weitverbreitete Instrumente umfassen Verhaltenskodizes, Audits, </a:t>
            </a:r>
            <a:r>
              <a:rPr lang="de-DE" sz="1800" dirty="0" err="1">
                <a:latin typeface="Verdana" panose="020B0604030504040204" pitchFamily="34" charset="0"/>
                <a:ea typeface="Verdana" panose="020B0604030504040204" pitchFamily="34" charset="0"/>
                <a:cs typeface="Verdana" panose="020B0604030504040204" pitchFamily="34" charset="0"/>
              </a:rPr>
              <a:t>Corrective</a:t>
            </a:r>
            <a:r>
              <a:rPr lang="de-DE" sz="1800" dirty="0">
                <a:latin typeface="Verdana" panose="020B0604030504040204" pitchFamily="34" charset="0"/>
                <a:ea typeface="Verdana" panose="020B0604030504040204" pitchFamily="34" charset="0"/>
                <a:cs typeface="Verdana" panose="020B0604030504040204" pitchFamily="34" charset="0"/>
              </a:rPr>
              <a:t> Action Plans, Grundsatzerklärungen und weitere Regularien. </a:t>
            </a:r>
            <a:endParaRPr lang="de-DE" sz="1800" noProof="0" dirty="0">
              <a:latin typeface="Verdana" panose="020B0604030504040204" pitchFamily="34" charset="0"/>
              <a:ea typeface="Verdana" panose="020B0604030504040204" pitchFamily="34" charset="0"/>
              <a:cs typeface="Verdana" panose="020B0604030504040204" pitchFamily="34" charset="0"/>
            </a:endParaRPr>
          </a:p>
          <a:p>
            <a:pPr>
              <a:spcAft>
                <a:spcPts val="1200"/>
              </a:spcAft>
            </a:pPr>
            <a:r>
              <a:rPr lang="de-DE" sz="1800" b="1" noProof="0" dirty="0">
                <a:latin typeface="Verdana" panose="020B0604030504040204" pitchFamily="34" charset="0"/>
                <a:ea typeface="Verdana" panose="020B0604030504040204" pitchFamily="34" charset="0"/>
                <a:cs typeface="Verdana" panose="020B0604030504040204" pitchFamily="34" charset="0"/>
              </a:rPr>
              <a:t>Gruppenreflektion:</a:t>
            </a:r>
          </a:p>
          <a:p>
            <a:pPr marL="285750" indent="-285750">
              <a:buFont typeface="Wingdings" panose="05000000000000000000" pitchFamily="2" charset="2"/>
              <a:buChar char="§"/>
            </a:pPr>
            <a:r>
              <a:rPr lang="de-DE" sz="1800" noProof="0" dirty="0">
                <a:solidFill>
                  <a:schemeClr val="tx1"/>
                </a:solidFill>
                <a:latin typeface="Verdana" panose="020B0604030504040204" pitchFamily="34" charset="0"/>
                <a:ea typeface="Verdana" panose="020B0604030504040204" pitchFamily="34" charset="0"/>
                <a:cs typeface="Verdana" panose="020B0604030504040204" pitchFamily="34" charset="0"/>
              </a:rPr>
              <a:t>Was könnten Nachteile eines </a:t>
            </a:r>
            <a:r>
              <a:rPr lang="de-DE" sz="1800" noProof="0" dirty="0" err="1">
                <a:solidFill>
                  <a:schemeClr val="tx1"/>
                </a:solidFill>
                <a:latin typeface="Verdana" panose="020B0604030504040204" pitchFamily="34" charset="0"/>
                <a:ea typeface="Verdana" panose="020B0604030504040204" pitchFamily="34" charset="0"/>
                <a:cs typeface="Verdana" panose="020B0604030504040204" pitchFamily="34" charset="0"/>
              </a:rPr>
              <a:t>compliance</a:t>
            </a:r>
            <a:r>
              <a:rPr lang="de-DE" sz="1800" noProof="0" dirty="0">
                <a:solidFill>
                  <a:schemeClr val="tx1"/>
                </a:solidFill>
                <a:latin typeface="Verdana" panose="020B0604030504040204" pitchFamily="34" charset="0"/>
                <a:ea typeface="Verdana" panose="020B0604030504040204" pitchFamily="34" charset="0"/>
                <a:cs typeface="Verdana" panose="020B0604030504040204" pitchFamily="34" charset="0"/>
              </a:rPr>
              <a:t>-basierten Ansatzes sein? </a:t>
            </a:r>
          </a:p>
          <a:p>
            <a:pPr marL="285750" indent="-285750">
              <a:buFont typeface="Wingdings" panose="05000000000000000000" pitchFamily="2" charset="2"/>
              <a:buChar char="§"/>
            </a:pPr>
            <a:r>
              <a:rPr lang="de-DE" sz="1800" noProof="0" dirty="0">
                <a:solidFill>
                  <a:schemeClr val="tx1"/>
                </a:solidFill>
                <a:latin typeface="Verdana" panose="020B0604030504040204" pitchFamily="34" charset="0"/>
                <a:ea typeface="Verdana" panose="020B0604030504040204" pitchFamily="34" charset="0"/>
                <a:cs typeface="Verdana" panose="020B0604030504040204" pitchFamily="34" charset="0"/>
              </a:rPr>
              <a:t>Weshalb könnte es von Vorteil sein, einen solchen Ansatz mit anderen Formen der Lieferanteneinbindung zu kombinieren? </a:t>
            </a:r>
          </a:p>
          <a:p>
            <a:endParaRPr lang="de-DE" sz="1400" noProof="0" dirty="0"/>
          </a:p>
          <a:p>
            <a:pPr lvl="1"/>
            <a:endParaRPr lang="de-DE" noProof="0" dirty="0"/>
          </a:p>
          <a:p>
            <a:endParaRPr lang="de-DE" noProof="0" dirty="0"/>
          </a:p>
          <a:p>
            <a:pPr>
              <a:spcBef>
                <a:spcPts val="0"/>
              </a:spcBef>
              <a:defRPr/>
            </a:pPr>
            <a:endParaRPr lang="de-DE"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15</a:t>
            </a:fld>
            <a:endParaRPr lang="en-US"/>
          </a:p>
        </p:txBody>
      </p:sp>
      <p:sp>
        <p:nvSpPr>
          <p:cNvPr id="9" name="Title 1">
            <a:extLst>
              <a:ext uri="{FF2B5EF4-FFF2-40B4-BE49-F238E27FC236}">
                <a16:creationId xmlns:a16="http://schemas.microsoft.com/office/drawing/2014/main" id="{0F3FB9AB-78EC-6541-A51D-D479FF722DC6}"/>
              </a:ext>
            </a:extLst>
          </p:cNvPr>
          <p:cNvSpPr>
            <a:spLocks noGrp="1"/>
          </p:cNvSpPr>
          <p:nvPr>
            <p:ph type="ctrTitle"/>
          </p:nvPr>
        </p:nvSpPr>
        <p:spPr>
          <a:xfrm>
            <a:off x="575094" y="691755"/>
            <a:ext cx="11172406" cy="951694"/>
          </a:xfrm>
        </p:spPr>
        <p:txBody>
          <a:bodyPr/>
          <a:lstStyle/>
          <a:p>
            <a:r>
              <a:rPr lang="de-DE" sz="2800" b="1" noProof="0" dirty="0">
                <a:latin typeface="Verdana" panose="020B0604030504040204" pitchFamily="34" charset="0"/>
                <a:ea typeface="Verdana" panose="020B0604030504040204" pitchFamily="34" charset="0"/>
                <a:cs typeface="Verdana" panose="020B0604030504040204" pitchFamily="34" charset="0"/>
              </a:rPr>
              <a:t>WAS SIND DIE LIMITATIONEN VON COMPLIANCE-BASIERTEN ANSÄTZEN IN BEZUG AUF DAS VERSTEHEN VON RISIKEN?</a:t>
            </a:r>
          </a:p>
        </p:txBody>
      </p:sp>
    </p:spTree>
    <p:extLst>
      <p:ext uri="{BB962C8B-B14F-4D97-AF65-F5344CB8AC3E}">
        <p14:creationId xmlns:p14="http://schemas.microsoft.com/office/powerpoint/2010/main" val="3770917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1379796"/>
            <a:ext cx="11172405" cy="4792409"/>
          </a:xfrm>
        </p:spPr>
        <p:txBody>
          <a:bodyPr/>
          <a:lstStyle/>
          <a:p>
            <a:endParaRPr lang="de-DE" sz="1800" b="1" noProof="0" dirty="0">
              <a:latin typeface="Verdana" panose="020B0604030504040204" pitchFamily="34" charset="0"/>
              <a:ea typeface="Verdana" panose="020B0604030504040204" pitchFamily="34" charset="0"/>
              <a:cs typeface="Verdana" panose="020B0604030504040204" pitchFamily="34" charset="0"/>
            </a:endParaRPr>
          </a:p>
          <a:p>
            <a:endParaRPr lang="de-DE" sz="2400" b="1" dirty="0">
              <a:latin typeface="Verdana" panose="020B0604030504040204" pitchFamily="34" charset="0"/>
              <a:ea typeface="Verdana" panose="020B0604030504040204" pitchFamily="34" charset="0"/>
              <a:cs typeface="Verdana" panose="020B0604030504040204" pitchFamily="34" charset="0"/>
            </a:endParaRPr>
          </a:p>
          <a:p>
            <a:r>
              <a:rPr lang="de-DE" sz="2400" b="1" dirty="0">
                <a:latin typeface="Verdana" panose="020B0604030504040204" pitchFamily="34" charset="0"/>
                <a:ea typeface="Verdana" panose="020B0604030504040204" pitchFamily="34" charset="0"/>
                <a:cs typeface="Verdana" panose="020B0604030504040204" pitchFamily="34" charset="0"/>
              </a:rPr>
              <a:t>Gruppenreflektion:</a:t>
            </a:r>
            <a:endParaRPr lang="de-DE" sz="2400" b="1" noProof="0" dirty="0">
              <a:latin typeface="Verdana" panose="020B0604030504040204" pitchFamily="34" charset="0"/>
              <a:ea typeface="Verdana" panose="020B0604030504040204" pitchFamily="34" charset="0"/>
              <a:cs typeface="Verdana" panose="020B0604030504040204" pitchFamily="34" charset="0"/>
            </a:endParaRPr>
          </a:p>
          <a:p>
            <a:endParaRPr lang="de-DE" sz="2400" noProof="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
            </a:pPr>
            <a:r>
              <a:rPr lang="de-DE" sz="2400" noProof="0" dirty="0">
                <a:solidFill>
                  <a:schemeClr val="tx1"/>
                </a:solidFill>
                <a:latin typeface="Verdana" panose="020B0604030504040204" pitchFamily="34" charset="0"/>
                <a:ea typeface="Verdana" panose="020B0604030504040204" pitchFamily="34" charset="0"/>
                <a:cs typeface="Verdana" panose="020B0604030504040204" pitchFamily="34" charset="0"/>
              </a:rPr>
              <a:t>Was sind Ihre Gedanken hinsichtlich der Vorteile, menschenwürdige Arbeit in Ihren Lieferketten zu fördern? </a:t>
            </a:r>
          </a:p>
          <a:p>
            <a:pPr marL="342900" indent="-342900">
              <a:buFont typeface="Wingdings" panose="05000000000000000000" pitchFamily="2" charset="2"/>
              <a:buChar char="§"/>
            </a:pPr>
            <a:r>
              <a:rPr lang="de-DE" sz="2400" dirty="0">
                <a:solidFill>
                  <a:schemeClr val="tx1"/>
                </a:solidFill>
                <a:latin typeface="Verdana" panose="020B0604030504040204" pitchFamily="34" charset="0"/>
                <a:ea typeface="Verdana" panose="020B0604030504040204" pitchFamily="34" charset="0"/>
                <a:cs typeface="Verdana" panose="020B0604030504040204" pitchFamily="34" charset="0"/>
              </a:rPr>
              <a:t>Sofern dies in Ihrer Arbeit bislang keine Rolle gespielt hat, weshalb denken Sie ist dem so? </a:t>
            </a:r>
          </a:p>
          <a:p>
            <a:pPr marL="342900" indent="-342900">
              <a:buFont typeface="Wingdings" panose="05000000000000000000" pitchFamily="2" charset="2"/>
              <a:buChar char="§"/>
            </a:pPr>
            <a:r>
              <a:rPr lang="de-DE" sz="2400" noProof="0" dirty="0">
                <a:solidFill>
                  <a:schemeClr val="tx1"/>
                </a:solidFill>
                <a:latin typeface="Verdana" panose="020B0604030504040204" pitchFamily="34" charset="0"/>
                <a:ea typeface="Verdana" panose="020B0604030504040204" pitchFamily="34" charset="0"/>
                <a:cs typeface="Verdana" panose="020B0604030504040204" pitchFamily="34" charset="0"/>
              </a:rPr>
              <a:t>Denken Sie, dass die Realisierung dieser Vorteile wichtig für Ihr Unternehmen ist? Warum/warum nicht? </a:t>
            </a:r>
            <a:endParaRPr lang="de-DE" sz="2400" noProof="0" dirty="0">
              <a:latin typeface="Verdana" panose="020B0604030504040204" pitchFamily="34" charset="0"/>
              <a:ea typeface="Verdana" panose="020B0604030504040204" pitchFamily="34" charset="0"/>
              <a:cs typeface="Verdana" panose="020B0604030504040204" pitchFamily="34" charset="0"/>
            </a:endParaRPr>
          </a:p>
          <a:p>
            <a:endParaRPr lang="de-DE" sz="1800" noProof="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de-DE" sz="1800" noProof="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spcBef>
                <a:spcPts val="0"/>
              </a:spcBef>
              <a:defRPr/>
            </a:pPr>
            <a:endParaRPr lang="de-DE"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16</a:t>
            </a:fld>
            <a:endParaRPr lang="en-US"/>
          </a:p>
        </p:txBody>
      </p:sp>
      <p:sp>
        <p:nvSpPr>
          <p:cNvPr id="9" name="Title 1">
            <a:extLst>
              <a:ext uri="{FF2B5EF4-FFF2-40B4-BE49-F238E27FC236}">
                <a16:creationId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WARUM IST ES WICHTIG, MENSCHENWÜRDIGE ARBEIT FÜR ALLE ZU UNTERSTÜTZEN?</a:t>
            </a:r>
          </a:p>
        </p:txBody>
      </p:sp>
    </p:spTree>
    <p:extLst>
      <p:ext uri="{BB962C8B-B14F-4D97-AF65-F5344CB8AC3E}">
        <p14:creationId xmlns:p14="http://schemas.microsoft.com/office/powerpoint/2010/main" val="2054784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17</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a16="http://schemas.microsoft.com/office/drawing/2014/main"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a:solidFill>
                <a:prstClr val="white"/>
              </a:solidFill>
              <a:latin typeface="+mj-lt"/>
            </a:endParaRPr>
          </a:p>
          <a:p>
            <a:endParaRPr lang="en-GB" sz="3600" dirty="0">
              <a:solidFill>
                <a:prstClr val="white"/>
              </a:solidFill>
              <a:latin typeface="+mj-lt"/>
            </a:endParaRPr>
          </a:p>
          <a:p>
            <a:r>
              <a:rPr lang="en-GB" sz="3600" b="1" dirty="0">
                <a:solidFill>
                  <a:prstClr val="white"/>
                </a:solidFill>
                <a:latin typeface="Verdana" panose="020B0604030504040204" pitchFamily="34" charset="0"/>
                <a:ea typeface="Verdana" panose="020B0604030504040204" pitchFamily="34" charset="0"/>
                <a:cs typeface="Verdana" panose="020B0604030504040204" pitchFamily="34" charset="0"/>
              </a:rPr>
              <a:t>ÜBUNG 3</a:t>
            </a:r>
          </a:p>
          <a:p>
            <a:pPr lvl="0"/>
            <a:r>
              <a:rPr lang="de-DE" sz="3200" dirty="0">
                <a:solidFill>
                  <a:prstClr val="white"/>
                </a:solidFill>
                <a:latin typeface="Verdana" panose="020B0604030504040204" pitchFamily="34" charset="0"/>
                <a:ea typeface="Verdana" panose="020B0604030504040204" pitchFamily="34" charset="0"/>
                <a:cs typeface="Verdana" panose="020B0604030504040204" pitchFamily="34" charset="0"/>
              </a:rPr>
              <a:t>PRINZIPIEN FÜR ENGAGEMENT UND DIALOG ANWENDEN</a:t>
            </a:r>
          </a:p>
        </p:txBody>
      </p:sp>
    </p:spTree>
    <p:extLst>
      <p:ext uri="{BB962C8B-B14F-4D97-AF65-F5344CB8AC3E}">
        <p14:creationId xmlns:p14="http://schemas.microsoft.com/office/powerpoint/2010/main" val="696716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1379796"/>
            <a:ext cx="10756935" cy="4792409"/>
          </a:xfrm>
        </p:spPr>
        <p:txBody>
          <a:bodyPr/>
          <a:lstStyle/>
          <a:p>
            <a:endParaRPr lang="de-DE" sz="1800" b="1" noProof="0" dirty="0">
              <a:latin typeface="Verdana" panose="020B0604030504040204" pitchFamily="34" charset="0"/>
              <a:ea typeface="Verdana" panose="020B0604030504040204" pitchFamily="34" charset="0"/>
              <a:cs typeface="Verdana" panose="020B0604030504040204" pitchFamily="34" charset="0"/>
            </a:endParaRPr>
          </a:p>
          <a:p>
            <a:r>
              <a:rPr lang="de-DE" sz="1800" b="1" noProof="0" dirty="0">
                <a:latin typeface="Verdana" panose="020B0604030504040204" pitchFamily="34" charset="0"/>
                <a:ea typeface="Verdana" panose="020B0604030504040204" pitchFamily="34" charset="0"/>
                <a:cs typeface="Verdana" panose="020B0604030504040204" pitchFamily="34" charset="0"/>
              </a:rPr>
              <a:t>Lernziel: </a:t>
            </a:r>
          </a:p>
          <a:p>
            <a:r>
              <a:rPr lang="de-DE" sz="1800" noProof="0" dirty="0">
                <a:latin typeface="Verdana" panose="020B0604030504040204" pitchFamily="34" charset="0"/>
                <a:ea typeface="Verdana" panose="020B0604030504040204" pitchFamily="34" charset="0"/>
                <a:cs typeface="Verdana" panose="020B0604030504040204" pitchFamily="34" charset="0"/>
              </a:rPr>
              <a:t>Dieses Rollenspiel unterstreicht die Wichtigkeit des ‚wie‘ Sie </a:t>
            </a:r>
            <a:r>
              <a:rPr lang="de-DE" sz="1800" dirty="0">
                <a:latin typeface="Verdana" panose="020B0604030504040204" pitchFamily="34" charset="0"/>
                <a:ea typeface="Verdana" panose="020B0604030504040204" pitchFamily="34" charset="0"/>
                <a:cs typeface="Verdana" panose="020B0604030504040204" pitchFamily="34" charset="0"/>
              </a:rPr>
              <a:t>sich in Unterhaltungen verhalten gegenüber dem ‚was‘ Sie sagen. Diese Erfahrung wird Ihnen helfen, dies im Hinterkopf zu behalten, wenn Sie Workshops mit Lieferbetrieben zum Teilen von </a:t>
            </a:r>
            <a:r>
              <a:rPr lang="de-DE" sz="1800" dirty="0" err="1">
                <a:latin typeface="Verdana" panose="020B0604030504040204" pitchFamily="34" charset="0"/>
                <a:ea typeface="Verdana" panose="020B0604030504040204" pitchFamily="34" charset="0"/>
                <a:cs typeface="Verdana" panose="020B0604030504040204" pitchFamily="34" charset="0"/>
              </a:rPr>
              <a:t>Good</a:t>
            </a:r>
            <a:r>
              <a:rPr lang="de-DE" sz="1800" dirty="0">
                <a:latin typeface="Verdana" panose="020B0604030504040204" pitchFamily="34" charset="0"/>
                <a:ea typeface="Verdana" panose="020B0604030504040204" pitchFamily="34" charset="0"/>
                <a:cs typeface="Verdana" panose="020B0604030504040204" pitchFamily="34" charset="0"/>
              </a:rPr>
              <a:t> Practice durchführen. </a:t>
            </a:r>
            <a:endParaRPr lang="de-DE" sz="1800" noProof="0" dirty="0">
              <a:latin typeface="Verdana" panose="020B0604030504040204" pitchFamily="34" charset="0"/>
              <a:ea typeface="Verdana" panose="020B0604030504040204" pitchFamily="34" charset="0"/>
              <a:cs typeface="Verdana" panose="020B0604030504040204" pitchFamily="34" charset="0"/>
            </a:endParaRPr>
          </a:p>
          <a:p>
            <a:pPr>
              <a:spcBef>
                <a:spcPts val="1800"/>
              </a:spcBef>
            </a:pPr>
            <a:r>
              <a:rPr lang="de-DE" sz="1800" b="1" noProof="0" dirty="0">
                <a:latin typeface="Verdana" panose="020B0604030504040204" pitchFamily="34" charset="0"/>
                <a:ea typeface="Verdana" panose="020B0604030504040204" pitchFamily="34" charset="0"/>
                <a:cs typeface="Verdana" panose="020B0604030504040204" pitchFamily="34" charset="0"/>
              </a:rPr>
              <a:t>Übung:</a:t>
            </a:r>
          </a:p>
          <a:p>
            <a:r>
              <a:rPr lang="de-DE" sz="1800" noProof="0" dirty="0">
                <a:latin typeface="Verdana" panose="020B0604030504040204" pitchFamily="34" charset="0"/>
                <a:ea typeface="Verdana" panose="020B0604030504040204" pitchFamily="34" charset="0"/>
                <a:cs typeface="Verdana" panose="020B0604030504040204" pitchFamily="34" charset="0"/>
              </a:rPr>
              <a:t>Die ‚Zuhörübung‘ unterstreicht die Wirksamkeit </a:t>
            </a:r>
            <a:r>
              <a:rPr lang="de-DE" sz="1800" dirty="0">
                <a:latin typeface="Verdana" panose="020B0604030504040204" pitchFamily="34" charset="0"/>
                <a:ea typeface="Verdana" panose="020B0604030504040204" pitchFamily="34" charset="0"/>
                <a:cs typeface="Verdana" panose="020B0604030504040204" pitchFamily="34" charset="0"/>
              </a:rPr>
              <a:t>einer ausbalancierten Verwendung von ‚</a:t>
            </a:r>
            <a:r>
              <a:rPr lang="de-DE" sz="1800" dirty="0" err="1">
                <a:latin typeface="Verdana" panose="020B0604030504040204" pitchFamily="34" charset="0"/>
                <a:ea typeface="Verdana" panose="020B0604030504040204" pitchFamily="34" charset="0"/>
                <a:cs typeface="Verdana" panose="020B0604030504040204" pitchFamily="34" charset="0"/>
              </a:rPr>
              <a:t>Advocacy</a:t>
            </a:r>
            <a:r>
              <a:rPr lang="de-DE" sz="1800" dirty="0">
                <a:latin typeface="Verdana" panose="020B0604030504040204" pitchFamily="34" charset="0"/>
                <a:ea typeface="Verdana" panose="020B0604030504040204" pitchFamily="34" charset="0"/>
                <a:cs typeface="Verdana" panose="020B0604030504040204" pitchFamily="34" charset="0"/>
              </a:rPr>
              <a:t>‘ (oder dem Ausdrücken eigener Meinungen) und ‚Deep Listening‘ (dem Zeigen von Neugier und Interesse gegenüber dem, was die andere Person sagt). </a:t>
            </a:r>
            <a:endParaRPr lang="de-DE" sz="1800" noProof="0" dirty="0">
              <a:latin typeface="Verdana" panose="020B0604030504040204" pitchFamily="34" charset="0"/>
              <a:ea typeface="Verdana" panose="020B0604030504040204" pitchFamily="34" charset="0"/>
              <a:cs typeface="Verdana" panose="020B0604030504040204" pitchFamily="34" charset="0"/>
            </a:endParaRPr>
          </a:p>
          <a:p>
            <a:endParaRPr lang="de-DE" sz="1800" noProof="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de-DE" sz="1800" b="1" noProof="0" dirty="0" err="1">
                <a:latin typeface="Verdana" panose="020B0604030504040204" pitchFamily="34" charset="0"/>
                <a:ea typeface="Verdana" panose="020B0604030504040204" pitchFamily="34" charset="0"/>
                <a:cs typeface="Verdana" panose="020B0604030504040204" pitchFamily="34" charset="0"/>
              </a:rPr>
              <a:t>Debrief</a:t>
            </a:r>
            <a:r>
              <a:rPr lang="de-DE" sz="1800" b="1" noProof="0" dirty="0">
                <a:latin typeface="Verdana" panose="020B0604030504040204" pitchFamily="34" charset="0"/>
                <a:ea typeface="Verdana" panose="020B0604030504040204" pitchFamily="34" charset="0"/>
                <a:cs typeface="Verdana" panose="020B0604030504040204" pitchFamily="34" charset="0"/>
              </a:rPr>
              <a:t>: </a:t>
            </a:r>
            <a:r>
              <a:rPr lang="de-DE" sz="1800" noProof="0" dirty="0">
                <a:latin typeface="Verdana" panose="020B0604030504040204" pitchFamily="34" charset="0"/>
                <a:ea typeface="Verdana" panose="020B0604030504040204" pitchFamily="34" charset="0"/>
                <a:cs typeface="Verdana" panose="020B0604030504040204" pitchFamily="34" charset="0"/>
              </a:rPr>
              <a:t>Reflektion im Plenum</a:t>
            </a:r>
          </a:p>
          <a:p>
            <a:pPr marL="742950" lvl="1" indent="-285750" algn="l">
              <a:buFont typeface="Wingdings" panose="05000000000000000000" pitchFamily="2" charset="2"/>
              <a:buChar char="§"/>
            </a:pPr>
            <a:r>
              <a:rPr lang="de-DE" sz="1600" noProof="0" dirty="0">
                <a:solidFill>
                  <a:schemeClr val="tx1"/>
                </a:solidFill>
                <a:latin typeface="Verdana" panose="020B0604030504040204" pitchFamily="34" charset="0"/>
                <a:ea typeface="Verdana" panose="020B0604030504040204" pitchFamily="34" charset="0"/>
                <a:cs typeface="Verdana" panose="020B0604030504040204" pitchFamily="34" charset="0"/>
              </a:rPr>
              <a:t>Wie fühlt sich die jeweilige Erfahrung an? </a:t>
            </a:r>
          </a:p>
          <a:p>
            <a:pPr marL="742950" lvl="1" indent="-285750" algn="l">
              <a:buFont typeface="Wingdings" panose="05000000000000000000" pitchFamily="2" charset="2"/>
              <a:buChar char="§"/>
            </a:pPr>
            <a:r>
              <a:rPr lang="de-DE" sz="1600" noProof="0" dirty="0">
                <a:solidFill>
                  <a:schemeClr val="tx1"/>
                </a:solidFill>
                <a:latin typeface="Verdana" panose="020B0604030504040204" pitchFamily="34" charset="0"/>
                <a:ea typeface="Verdana" panose="020B0604030504040204" pitchFamily="34" charset="0"/>
                <a:cs typeface="Verdana" panose="020B0604030504040204" pitchFamily="34" charset="0"/>
              </a:rPr>
              <a:t>In Anbetracht dessen, was Sie jetzt wissen, was würden Sie anders machen? </a:t>
            </a:r>
          </a:p>
          <a:p>
            <a:pPr marL="628650" lvl="1" indent="-171450" algn="l">
              <a:buFont typeface="Arial" panose="020B0604020202020204" pitchFamily="34" charset="0"/>
              <a:buChar char="•"/>
            </a:pPr>
            <a:endParaRPr lang="de-DE" sz="1600" noProof="0" dirty="0"/>
          </a:p>
          <a:p>
            <a:pPr marL="285750" indent="-285750">
              <a:buFont typeface="Arial" panose="020B0604020202020204" pitchFamily="34" charset="0"/>
              <a:buChar char="•"/>
            </a:pPr>
            <a:endParaRPr lang="de-DE" sz="1800" noProof="0" dirty="0"/>
          </a:p>
          <a:p>
            <a:pPr>
              <a:spcBef>
                <a:spcPts val="0"/>
              </a:spcBef>
              <a:defRPr/>
            </a:pPr>
            <a:endParaRPr lang="de-DE" sz="1800"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18</a:t>
            </a:fld>
            <a:endParaRPr lang="en-US"/>
          </a:p>
        </p:txBody>
      </p:sp>
      <p:sp>
        <p:nvSpPr>
          <p:cNvPr id="9" name="Title 1">
            <a:extLst>
              <a:ext uri="{FF2B5EF4-FFF2-40B4-BE49-F238E27FC236}">
                <a16:creationId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r>
              <a:rPr lang="de-DE" sz="3200" b="1" dirty="0">
                <a:latin typeface="Verdana" panose="020B0604030504040204" pitchFamily="34" charset="0"/>
                <a:ea typeface="Verdana" panose="020B0604030504040204" pitchFamily="34" charset="0"/>
                <a:cs typeface="Verdana" panose="020B0604030504040204" pitchFamily="34" charset="0"/>
              </a:rPr>
              <a:t>PRINZIPIEN FÜR ENGAGEMENT UND DIALOG ANWENDEN</a:t>
            </a:r>
            <a:endParaRPr lang="de-DE" sz="3200" b="1" noProof="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1419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Zusammenfassung: Weshalb braucht es </a:t>
            </a:r>
            <a:r>
              <a:rPr lang="de-DE" b="1" noProof="0" dirty="0" err="1">
                <a:latin typeface="Verdana" panose="020B0604030504040204" pitchFamily="34" charset="0"/>
                <a:ea typeface="Verdana" panose="020B0604030504040204" pitchFamily="34" charset="0"/>
                <a:cs typeface="Verdana" panose="020B0604030504040204" pitchFamily="34" charset="0"/>
              </a:rPr>
              <a:t>engagement</a:t>
            </a:r>
            <a:r>
              <a:rPr lang="de-DE" b="1" noProof="0" dirty="0">
                <a:latin typeface="Verdana" panose="020B0604030504040204" pitchFamily="34" charset="0"/>
                <a:ea typeface="Verdana" panose="020B0604030504040204" pitchFamily="34" charset="0"/>
                <a:cs typeface="Verdana" panose="020B0604030504040204" pitchFamily="34" charset="0"/>
              </a:rPr>
              <a:t> und </a:t>
            </a:r>
            <a:r>
              <a:rPr lang="de-DE" b="1" noProof="0" dirty="0" err="1">
                <a:latin typeface="Verdana" panose="020B0604030504040204" pitchFamily="34" charset="0"/>
                <a:ea typeface="Verdana" panose="020B0604030504040204" pitchFamily="34" charset="0"/>
                <a:cs typeface="Verdana" panose="020B0604030504040204" pitchFamily="34" charset="0"/>
              </a:rPr>
              <a:t>dialog</a:t>
            </a:r>
            <a:r>
              <a:rPr lang="de-DE" b="1" noProof="0" dirty="0">
                <a:latin typeface="Verdana" panose="020B0604030504040204" pitchFamily="34" charset="0"/>
                <a:ea typeface="Verdana" panose="020B0604030504040204" pitchFamily="34" charset="0"/>
                <a:cs typeface="Verdana" panose="020B0604030504040204" pitchFamily="34" charset="0"/>
              </a:rPr>
              <a:t>?</a:t>
            </a:r>
            <a:endParaRPr lang="de-DE" noProof="0" dirty="0"/>
          </a:p>
        </p:txBody>
      </p:sp>
    </p:spTree>
    <p:extLst>
      <p:ext uri="{BB962C8B-B14F-4D97-AF65-F5344CB8AC3E}">
        <p14:creationId xmlns:p14="http://schemas.microsoft.com/office/powerpoint/2010/main" val="2179606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b="1" dirty="0">
                <a:latin typeface="Verdana" panose="020B0604030504040204" pitchFamily="34" charset="0"/>
                <a:ea typeface="Verdana" panose="020B0604030504040204" pitchFamily="34" charset="0"/>
                <a:cs typeface="Verdana" panose="020B0604030504040204" pitchFamily="34" charset="0"/>
              </a:rPr>
              <a:t>INHALT</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4"/>
          </p:nvPr>
        </p:nvSpPr>
        <p:spPr/>
        <p:txBody>
          <a:bodyPr/>
          <a:lstStyle/>
          <a:p>
            <a:fld id="{E1C3621B-6C8A-6941-9CAD-B981455913CB}" type="slidenum">
              <a:rPr lang="en-US" smtClean="0"/>
              <a:pPr/>
              <a:t>2</a:t>
            </a:fld>
            <a:endParaRPr lang="en-US"/>
          </a:p>
        </p:txBody>
      </p:sp>
      <p:sp>
        <p:nvSpPr>
          <p:cNvPr id="7" name="Content Placeholder 2">
            <a:extLst>
              <a:ext uri="{FF2B5EF4-FFF2-40B4-BE49-F238E27FC236}">
                <a16:creationId xmlns:a16="http://schemas.microsoft.com/office/drawing/2014/main" id="{CCAFC360-ECE5-4524-B0A7-80A3B3355DF5}"/>
              </a:ext>
            </a:extLst>
          </p:cNvPr>
          <p:cNvSpPr txBox="1">
            <a:spLocks/>
          </p:cNvSpPr>
          <p:nvPr/>
        </p:nvSpPr>
        <p:spPr>
          <a:xfrm>
            <a:off x="672589" y="1633132"/>
            <a:ext cx="9338309" cy="4408871"/>
          </a:xfrm>
          <a:prstGeom prst="rect">
            <a:avLst/>
          </a:prstGeom>
        </p:spPr>
        <p:txBody>
          <a:bodyPr vert="horz" lIns="91440" tIns="45720" rIns="91440" bIns="45720" numCol="1" rtlCol="0" anchor="t">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nSpc>
                <a:spcPct val="100000"/>
              </a:lnSpc>
              <a:buFont typeface="Wingdings" panose="05000000000000000000" pitchFamily="2" charset="2"/>
              <a:buChar char="§"/>
            </a:pPr>
            <a:r>
              <a:rPr lang="en-GB" sz="1800" b="1" dirty="0" err="1">
                <a:solidFill>
                  <a:schemeClr val="bg2"/>
                </a:solidFill>
                <a:latin typeface="Verdana" panose="020B0604030504040204" pitchFamily="34" charset="0"/>
                <a:ea typeface="Verdana" panose="020B0604030504040204" pitchFamily="34" charset="0"/>
                <a:cs typeface="Verdana" panose="020B0604030504040204" pitchFamily="34" charset="0"/>
              </a:rPr>
              <a:t>Übung</a:t>
            </a:r>
            <a:r>
              <a:rPr lang="en-GB" sz="1800" b="1" dirty="0">
                <a:solidFill>
                  <a:schemeClr val="bg2"/>
                </a:solidFill>
                <a:latin typeface="Verdana" panose="020B0604030504040204" pitchFamily="34" charset="0"/>
                <a:ea typeface="Verdana" panose="020B0604030504040204" pitchFamily="34" charset="0"/>
                <a:cs typeface="Verdana" panose="020B0604030504040204" pitchFamily="34" charset="0"/>
              </a:rPr>
              <a:t> 1: </a:t>
            </a:r>
            <a:r>
              <a:rPr lang="de-DE" sz="1800" dirty="0">
                <a:latin typeface="Verdana" panose="020B0604030504040204" pitchFamily="34" charset="0"/>
                <a:ea typeface="Verdana" panose="020B0604030504040204" pitchFamily="34" charset="0"/>
                <a:cs typeface="Verdana" panose="020B0604030504040204" pitchFamily="34" charset="0"/>
              </a:rPr>
              <a:t>Warm-Up-Übungen</a:t>
            </a:r>
          </a:p>
          <a:p>
            <a:pPr>
              <a:lnSpc>
                <a:spcPct val="100000"/>
              </a:lnSpc>
            </a:pPr>
            <a:endParaRPr lang="en-GB" sz="18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Wingdings" panose="05000000000000000000" pitchFamily="2" charset="2"/>
              <a:buChar char="§"/>
            </a:pPr>
            <a:r>
              <a:rPr lang="en-GB" sz="1800" b="1" dirty="0" err="1">
                <a:solidFill>
                  <a:schemeClr val="bg2"/>
                </a:solidFill>
                <a:latin typeface="Verdana" panose="020B0604030504040204" pitchFamily="34" charset="0"/>
                <a:ea typeface="Verdana" panose="020B0604030504040204" pitchFamily="34" charset="0"/>
                <a:cs typeface="Verdana" panose="020B0604030504040204" pitchFamily="34" charset="0"/>
              </a:rPr>
              <a:t>Übung</a:t>
            </a:r>
            <a:r>
              <a:rPr lang="en-GB" sz="1800" b="1" dirty="0">
                <a:solidFill>
                  <a:schemeClr val="bg2"/>
                </a:solidFill>
                <a:latin typeface="Verdana" panose="020B0604030504040204" pitchFamily="34" charset="0"/>
                <a:ea typeface="Verdana" panose="020B0604030504040204" pitchFamily="34" charset="0"/>
                <a:cs typeface="Verdana" panose="020B0604030504040204" pitchFamily="34" charset="0"/>
              </a:rPr>
              <a:t> 2: </a:t>
            </a:r>
            <a:r>
              <a:rPr lang="de-DE" sz="1800" dirty="0">
                <a:latin typeface="Verdana" panose="020B0604030504040204" pitchFamily="34" charset="0"/>
                <a:ea typeface="Verdana" panose="020B0604030504040204" pitchFamily="34" charset="0"/>
                <a:cs typeface="Verdana" panose="020B0604030504040204" pitchFamily="34" charset="0"/>
              </a:rPr>
              <a:t>Warum ist es wichtig, menschenwürdige Arbeit für alle zu unterstützen? </a:t>
            </a:r>
          </a:p>
          <a:p>
            <a:pPr>
              <a:lnSpc>
                <a:spcPct val="100000"/>
              </a:lnSpc>
            </a:pPr>
            <a:endParaRPr lang="en-GB" sz="1800" b="1"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Wingdings" panose="05000000000000000000" pitchFamily="2" charset="2"/>
              <a:buChar char="§"/>
            </a:pPr>
            <a:r>
              <a:rPr lang="en-GB" sz="1800" b="1" dirty="0" err="1">
                <a:solidFill>
                  <a:schemeClr val="bg2"/>
                </a:solidFill>
                <a:latin typeface="Verdana" panose="020B0604030504040204" pitchFamily="34" charset="0"/>
                <a:ea typeface="Verdana" panose="020B0604030504040204" pitchFamily="34" charset="0"/>
                <a:cs typeface="Verdana" panose="020B0604030504040204" pitchFamily="34" charset="0"/>
              </a:rPr>
              <a:t>Übung</a:t>
            </a:r>
            <a:r>
              <a:rPr lang="en-GB" sz="1800" b="1" dirty="0">
                <a:solidFill>
                  <a:schemeClr val="bg2"/>
                </a:solidFill>
                <a:latin typeface="Verdana" panose="020B0604030504040204" pitchFamily="34" charset="0"/>
                <a:ea typeface="Verdana" panose="020B0604030504040204" pitchFamily="34" charset="0"/>
                <a:cs typeface="Verdana" panose="020B0604030504040204" pitchFamily="34" charset="0"/>
              </a:rPr>
              <a:t> 3: </a:t>
            </a:r>
            <a:r>
              <a:rPr lang="de-DE" sz="1800" dirty="0">
                <a:solidFill>
                  <a:schemeClr val="bg2"/>
                </a:solidFill>
                <a:latin typeface="Verdana" panose="020B0604030504040204" pitchFamily="34" charset="0"/>
                <a:ea typeface="Verdana" panose="020B0604030504040204" pitchFamily="34" charset="0"/>
                <a:cs typeface="Verdana" panose="020B0604030504040204" pitchFamily="34" charset="0"/>
              </a:rPr>
              <a:t>P</a:t>
            </a:r>
            <a:r>
              <a:rPr lang="de-DE" sz="1800" dirty="0">
                <a:latin typeface="Verdana" panose="020B0604030504040204" pitchFamily="34" charset="0"/>
                <a:ea typeface="Verdana" panose="020B0604030504040204" pitchFamily="34" charset="0"/>
                <a:cs typeface="Verdana" panose="020B0604030504040204" pitchFamily="34" charset="0"/>
              </a:rPr>
              <a:t>rinzipien für Engagement und Dialog anwenden</a:t>
            </a:r>
            <a:br>
              <a:rPr lang="en-GB" sz="1800" b="1" dirty="0">
                <a:latin typeface="Verdana" panose="020B0604030504040204" pitchFamily="34" charset="0"/>
                <a:ea typeface="Verdana" panose="020B0604030504040204" pitchFamily="34" charset="0"/>
                <a:cs typeface="Verdana" panose="020B0604030504040204" pitchFamily="34" charset="0"/>
              </a:rPr>
            </a:br>
            <a:endParaRPr lang="en-GB" sz="1800" b="1"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Wingdings" panose="05000000000000000000" pitchFamily="2" charset="2"/>
              <a:buChar char="§"/>
            </a:pPr>
            <a:r>
              <a:rPr lang="en-GB" sz="1800" b="1" dirty="0" err="1">
                <a:solidFill>
                  <a:schemeClr val="bg2"/>
                </a:solidFill>
                <a:latin typeface="Verdana" panose="020B0604030504040204" pitchFamily="34" charset="0"/>
                <a:ea typeface="Verdana" panose="020B0604030504040204" pitchFamily="34" charset="0"/>
                <a:cs typeface="Verdana" panose="020B0604030504040204" pitchFamily="34" charset="0"/>
              </a:rPr>
              <a:t>Übung</a:t>
            </a:r>
            <a:r>
              <a:rPr lang="en-GB" sz="1800" b="1" dirty="0">
                <a:solidFill>
                  <a:schemeClr val="bg2"/>
                </a:solidFill>
                <a:latin typeface="Verdana" panose="020B0604030504040204" pitchFamily="34" charset="0"/>
                <a:ea typeface="Verdana" panose="020B0604030504040204" pitchFamily="34" charset="0"/>
                <a:cs typeface="Verdana" panose="020B0604030504040204" pitchFamily="34" charset="0"/>
              </a:rPr>
              <a:t> 4: </a:t>
            </a:r>
            <a:r>
              <a:rPr lang="de-DE" sz="1800" dirty="0">
                <a:latin typeface="Verdana" panose="020B0604030504040204" pitchFamily="34" charset="0"/>
                <a:ea typeface="Verdana" panose="020B0604030504040204" pitchFamily="34" charset="0"/>
                <a:cs typeface="Verdana" panose="020B0604030504040204" pitchFamily="34" charset="0"/>
              </a:rPr>
              <a:t>Peer Coaching: Dilemmata in Bezug auf menschenwürdige Arbeit lösen</a:t>
            </a:r>
          </a:p>
          <a:p>
            <a:pPr>
              <a:lnSpc>
                <a:spcPct val="100000"/>
              </a:lnSpc>
            </a:pPr>
            <a:endParaRPr lang="en-GB" sz="1800" b="1"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Wingdings" panose="05000000000000000000" pitchFamily="2" charset="2"/>
              <a:buChar char="§"/>
            </a:pPr>
            <a:r>
              <a:rPr lang="en-GB" sz="1800" b="1" dirty="0" err="1">
                <a:solidFill>
                  <a:schemeClr val="bg2"/>
                </a:solidFill>
                <a:latin typeface="Verdana" panose="020B0604030504040204" pitchFamily="34" charset="0"/>
                <a:ea typeface="Verdana" panose="020B0604030504040204" pitchFamily="34" charset="0"/>
                <a:cs typeface="Verdana" panose="020B0604030504040204" pitchFamily="34" charset="0"/>
              </a:rPr>
              <a:t>Übung</a:t>
            </a:r>
            <a:r>
              <a:rPr lang="en-GB" sz="1800" b="1" dirty="0">
                <a:solidFill>
                  <a:schemeClr val="bg2"/>
                </a:solidFill>
                <a:latin typeface="Verdana" panose="020B0604030504040204" pitchFamily="34" charset="0"/>
                <a:ea typeface="Verdana" panose="020B0604030504040204" pitchFamily="34" charset="0"/>
                <a:cs typeface="Verdana" panose="020B0604030504040204" pitchFamily="34" charset="0"/>
              </a:rPr>
              <a:t> 5: </a:t>
            </a:r>
            <a:r>
              <a:rPr lang="de-DE" sz="1800" dirty="0" err="1">
                <a:latin typeface="Verdana" panose="020B0604030504040204" pitchFamily="34" charset="0"/>
                <a:ea typeface="Verdana" panose="020B0604030504040204" pitchFamily="34" charset="0"/>
                <a:cs typeface="Verdana" panose="020B0604030504040204" pitchFamily="34" charset="0"/>
              </a:rPr>
              <a:t>Szenariendiskussion</a:t>
            </a:r>
            <a:r>
              <a:rPr lang="de-DE" sz="1800" dirty="0">
                <a:latin typeface="Verdana" panose="020B0604030504040204" pitchFamily="34" charset="0"/>
                <a:ea typeface="Verdana" panose="020B0604030504040204" pitchFamily="34" charset="0"/>
                <a:cs typeface="Verdana" panose="020B0604030504040204" pitchFamily="34" charset="0"/>
              </a:rPr>
              <a:t>: Zulieferer zum Thema menschenwürdige Arbeit einbinden</a:t>
            </a:r>
            <a:br>
              <a:rPr lang="en-GB" dirty="0"/>
            </a:br>
            <a:endParaRPr lang="en-GB" sz="1400" b="1" dirty="0">
              <a:solidFill>
                <a:srgbClr val="FF0000"/>
              </a:solidFill>
              <a:latin typeface="Flama" panose="02000506000000020004" pitchFamily="2" charset="0"/>
            </a:endParaRPr>
          </a:p>
        </p:txBody>
      </p:sp>
    </p:spTree>
    <p:extLst>
      <p:ext uri="{BB962C8B-B14F-4D97-AF65-F5344CB8AC3E}">
        <p14:creationId xmlns:p14="http://schemas.microsoft.com/office/powerpoint/2010/main" val="4136785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488906"/>
            <a:ext cx="10756935" cy="5223051"/>
          </a:xfrm>
        </p:spPr>
        <p:txBody>
          <a:bodyPr/>
          <a:lstStyle/>
          <a:p>
            <a:endParaRPr lang="de-DE" sz="1800" b="1"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de-DE" sz="2000" b="1" noProof="0" dirty="0">
                <a:solidFill>
                  <a:schemeClr val="tx1"/>
                </a:solidFill>
                <a:latin typeface="Verdana" panose="020B0604030504040204" pitchFamily="34" charset="0"/>
                <a:ea typeface="Verdana" panose="020B0604030504040204" pitchFamily="34" charset="0"/>
                <a:cs typeface="Verdana" panose="020B0604030504040204" pitchFamily="34" charset="0"/>
              </a:rPr>
              <a:t>Risiken in Ihrer weiter vorgelagerten Lieferkette effektiv zu identifizieren und anzugehen wird erheblich leichter, wenn Sie </a:t>
            </a:r>
            <a:r>
              <a:rPr lang="de-DE" sz="2000" b="1" dirty="0">
                <a:solidFill>
                  <a:schemeClr val="tx1"/>
                </a:solidFill>
                <a:latin typeface="Verdana" panose="020B0604030504040204" pitchFamily="34" charset="0"/>
                <a:ea typeface="Verdana" panose="020B0604030504040204" pitchFamily="34" charset="0"/>
                <a:cs typeface="Verdana" panose="020B0604030504040204" pitchFamily="34" charset="0"/>
              </a:rPr>
              <a:t>ein gutes Verhältnis mit Ihren direkten Zulieferern pflegen. </a:t>
            </a:r>
            <a:endParaRPr lang="de-DE" sz="2000" b="1"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de-DE" sz="20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de-DE" sz="2000" noProof="0" dirty="0">
                <a:solidFill>
                  <a:schemeClr val="tx1"/>
                </a:solidFill>
                <a:latin typeface="Verdana" panose="020B0604030504040204" pitchFamily="34" charset="0"/>
                <a:ea typeface="Verdana" panose="020B0604030504040204" pitchFamily="34" charset="0"/>
                <a:cs typeface="Verdana" panose="020B0604030504040204" pitchFamily="34" charset="0"/>
              </a:rPr>
              <a:t>Offenheit und Transparenz mit Ihren Zulieferbetrieben aufzubauen wird Ihnen dabei helfen:</a:t>
            </a:r>
          </a:p>
          <a:p>
            <a:r>
              <a:rPr lang="de-DE" sz="2000" noProof="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342900" lvl="0" indent="-342900">
              <a:buFont typeface="Wingdings" panose="05000000000000000000" pitchFamily="2" charset="2"/>
              <a:buChar char="§"/>
            </a:pPr>
            <a:r>
              <a:rPr lang="de-DE" sz="2000" noProof="0" dirty="0">
                <a:latin typeface="Verdana" panose="020B0604030504040204" pitchFamily="34" charset="0"/>
                <a:ea typeface="Verdana" panose="020B0604030504040204" pitchFamily="34" charset="0"/>
                <a:cs typeface="Verdana" panose="020B0604030504040204" pitchFamily="34" charset="0"/>
              </a:rPr>
              <a:t>Lieferketten mit höherem Risiko</a:t>
            </a:r>
            <a:r>
              <a:rPr lang="de-DE" sz="2000" dirty="0">
                <a:latin typeface="Verdana" panose="020B0604030504040204" pitchFamily="34" charset="0"/>
                <a:ea typeface="Verdana" panose="020B0604030504040204" pitchFamily="34" charset="0"/>
                <a:cs typeface="Verdana" panose="020B0604030504040204" pitchFamily="34" charset="0"/>
              </a:rPr>
              <a:t> zu kartieren</a:t>
            </a:r>
          </a:p>
          <a:p>
            <a:pPr marL="342900" lvl="0" indent="-342900">
              <a:buFont typeface="Wingdings" panose="05000000000000000000" pitchFamily="2" charset="2"/>
              <a:buChar char="§"/>
            </a:pPr>
            <a:r>
              <a:rPr lang="de-DE" sz="2000" noProof="0" dirty="0">
                <a:latin typeface="Verdana" panose="020B0604030504040204" pitchFamily="34" charset="0"/>
                <a:ea typeface="Verdana" panose="020B0604030504040204" pitchFamily="34" charset="0"/>
                <a:cs typeface="Verdana" panose="020B0604030504040204" pitchFamily="34" charset="0"/>
              </a:rPr>
              <a:t>Defizite mit Blick auf menschenwürdige Arbeit in Ihren Lieferketten zu </a:t>
            </a:r>
            <a:r>
              <a:rPr lang="de-DE" sz="2000" dirty="0">
                <a:latin typeface="Verdana" panose="020B0604030504040204" pitchFamily="34" charset="0"/>
                <a:ea typeface="Verdana" panose="020B0604030504040204" pitchFamily="34" charset="0"/>
                <a:cs typeface="Verdana" panose="020B0604030504040204" pitchFamily="34" charset="0"/>
              </a:rPr>
              <a:t>ermitteln</a:t>
            </a:r>
            <a:endParaRPr lang="de-DE" sz="2000" noProof="0" dirty="0">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Wingdings" panose="05000000000000000000" pitchFamily="2" charset="2"/>
              <a:buChar char="§"/>
            </a:pPr>
            <a:r>
              <a:rPr lang="de-DE" sz="2000" noProof="0" dirty="0">
                <a:latin typeface="Verdana" panose="020B0604030504040204" pitchFamily="34" charset="0"/>
                <a:ea typeface="Verdana" panose="020B0604030504040204" pitchFamily="34" charset="0"/>
                <a:cs typeface="Verdana" panose="020B0604030504040204" pitchFamily="34" charset="0"/>
              </a:rPr>
              <a:t>Zu sehen, ob lokale </a:t>
            </a:r>
            <a:r>
              <a:rPr lang="de-DE" sz="2000" dirty="0">
                <a:latin typeface="Verdana" panose="020B0604030504040204" pitchFamily="34" charset="0"/>
                <a:ea typeface="Verdana" panose="020B0604030504040204" pitchFamily="34" charset="0"/>
                <a:cs typeface="Verdana" panose="020B0604030504040204" pitchFamily="34" charset="0"/>
              </a:rPr>
              <a:t>Vermittler genutzt werden, um Unterauftragnehmer zu finden oder Arbeitende anzustellen sowie deren Vorgehensweisen zu verstehen</a:t>
            </a:r>
          </a:p>
          <a:p>
            <a:pPr marL="342900" lvl="0" indent="-342900">
              <a:buFont typeface="Wingdings" panose="05000000000000000000" pitchFamily="2" charset="2"/>
              <a:buChar char="§"/>
            </a:pPr>
            <a:r>
              <a:rPr lang="de-DE" sz="2000" dirty="0">
                <a:latin typeface="Verdana" panose="020B0604030504040204" pitchFamily="34" charset="0"/>
                <a:ea typeface="Verdana" panose="020B0604030504040204" pitchFamily="34" charset="0"/>
                <a:cs typeface="Verdana" panose="020B0604030504040204" pitchFamily="34" charset="0"/>
              </a:rPr>
              <a:t>Bei der Identifizierung und Bearbeitung von Grundursachen zu kooperieren</a:t>
            </a:r>
            <a:endParaRPr lang="de-DE" sz="2000" noProof="0" dirty="0">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Wingdings" panose="05000000000000000000" pitchFamily="2" charset="2"/>
              <a:buChar char="§"/>
            </a:pPr>
            <a:r>
              <a:rPr lang="de-DE" sz="2000" noProof="0" dirty="0">
                <a:latin typeface="Verdana" panose="020B0604030504040204" pitchFamily="34" charset="0"/>
                <a:ea typeface="Verdana" panose="020B0604030504040204" pitchFamily="34" charset="0"/>
                <a:cs typeface="Verdana" panose="020B0604030504040204" pitchFamily="34" charset="0"/>
              </a:rPr>
              <a:t>Feedback zu Ihren Einkaufspraktiken zu erhalten sowie dazu, ob diese sich negativ auf die Rechte von Arbeitnehmer*innen auswirken</a:t>
            </a:r>
          </a:p>
          <a:p>
            <a:pPr marL="342900" lvl="0" indent="-342900">
              <a:buFont typeface="Wingdings" panose="05000000000000000000" pitchFamily="2" charset="2"/>
              <a:buChar char="§"/>
            </a:pPr>
            <a:r>
              <a:rPr lang="de-DE" sz="2000" noProof="0" dirty="0">
                <a:latin typeface="Verdana" panose="020B0604030504040204" pitchFamily="34" charset="0"/>
                <a:ea typeface="Verdana" panose="020B0604030504040204" pitchFamily="34" charset="0"/>
                <a:cs typeface="Verdana" panose="020B0604030504040204" pitchFamily="34" charset="0"/>
              </a:rPr>
              <a:t>Wo angemessen bei der Wiedergutmachung negativer Auswirkungen zu kooperieren</a:t>
            </a:r>
          </a:p>
          <a:p>
            <a:pPr marL="342900" lvl="0" indent="-342900">
              <a:buFont typeface="Wingdings" panose="05000000000000000000" pitchFamily="2" charset="2"/>
              <a:buChar char="§"/>
            </a:pPr>
            <a:r>
              <a:rPr lang="de-DE" sz="2000" noProof="0" dirty="0">
                <a:latin typeface="Verdana" panose="020B0604030504040204" pitchFamily="34" charset="0"/>
                <a:ea typeface="Verdana" panose="020B0604030504040204" pitchFamily="34" charset="0"/>
                <a:cs typeface="Verdana" panose="020B0604030504040204" pitchFamily="34" charset="0"/>
              </a:rPr>
              <a:t>Verbesserungen </a:t>
            </a:r>
            <a:r>
              <a:rPr lang="de-DE" sz="2000" dirty="0">
                <a:latin typeface="Verdana" panose="020B0604030504040204" pitchFamily="34" charset="0"/>
                <a:ea typeface="Verdana" panose="020B0604030504040204" pitchFamily="34" charset="0"/>
                <a:cs typeface="Verdana" panose="020B0604030504040204" pitchFamily="34" charset="0"/>
              </a:rPr>
              <a:t>zu tracken</a:t>
            </a:r>
            <a:endParaRPr lang="de-DE"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20</a:t>
            </a:fld>
            <a:endParaRPr lang="en-US"/>
          </a:p>
        </p:txBody>
      </p:sp>
    </p:spTree>
    <p:extLst>
      <p:ext uri="{BB962C8B-B14F-4D97-AF65-F5344CB8AC3E}">
        <p14:creationId xmlns:p14="http://schemas.microsoft.com/office/powerpoint/2010/main" val="1314492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1255297"/>
            <a:ext cx="10756935" cy="4792409"/>
          </a:xfrm>
        </p:spPr>
        <p:txBody>
          <a:bodyPr/>
          <a:lstStyle/>
          <a:p>
            <a:pPr marL="285750" indent="-285750">
              <a:spcAft>
                <a:spcPts val="1200"/>
              </a:spcAft>
              <a:buFont typeface="Arial" panose="020B0604020202020204" pitchFamily="34" charset="0"/>
              <a:buChar char="•"/>
            </a:pPr>
            <a:endParaRPr lang="de-DE" sz="1800" b="1" noProof="0" dirty="0"/>
          </a:p>
          <a:p>
            <a:pPr marL="285750" indent="-285750">
              <a:spcAft>
                <a:spcPts val="1200"/>
              </a:spcAft>
              <a:buFont typeface="Wingdings" panose="05000000000000000000" pitchFamily="2" charset="2"/>
              <a:buChar char="§"/>
            </a:pPr>
            <a:r>
              <a:rPr lang="de-DE" sz="1700" b="1" noProof="0" dirty="0">
                <a:latin typeface="Verdana" panose="020B0604030504040204" pitchFamily="34" charset="0"/>
                <a:ea typeface="Verdana" panose="020B0604030504040204" pitchFamily="34" charset="0"/>
                <a:cs typeface="Verdana" panose="020B0604030504040204" pitchFamily="34" charset="0"/>
              </a:rPr>
              <a:t>Wie </a:t>
            </a:r>
            <a:r>
              <a:rPr lang="de-DE" sz="1700" noProof="0" dirty="0">
                <a:latin typeface="Verdana" panose="020B0604030504040204" pitchFamily="34" charset="0"/>
                <a:ea typeface="Verdana" panose="020B0604030504040204" pitchFamily="34" charset="0"/>
                <a:cs typeface="Verdana" panose="020B0604030504040204" pitchFamily="34" charset="0"/>
              </a:rPr>
              <a:t>Sie sich verhalten ist zentral, nicht welche Inhalte Sie abdecken</a:t>
            </a:r>
          </a:p>
          <a:p>
            <a:pPr marL="285750" indent="-285750">
              <a:spcAft>
                <a:spcPts val="1200"/>
              </a:spcAft>
              <a:buFont typeface="Wingdings" panose="05000000000000000000" pitchFamily="2" charset="2"/>
              <a:buChar char="§"/>
            </a:pPr>
            <a:r>
              <a:rPr lang="de-DE" sz="1700" noProof="0" dirty="0">
                <a:latin typeface="Verdana" panose="020B0604030504040204" pitchFamily="34" charset="0"/>
                <a:ea typeface="Verdana" panose="020B0604030504040204" pitchFamily="34" charset="0"/>
                <a:cs typeface="Verdana" panose="020B0604030504040204" pitchFamily="34" charset="0"/>
              </a:rPr>
              <a:t>Verdeutlichen </a:t>
            </a:r>
            <a:r>
              <a:rPr lang="de-DE" sz="1700" dirty="0">
                <a:latin typeface="Verdana" panose="020B0604030504040204" pitchFamily="34" charset="0"/>
                <a:ea typeface="Verdana" panose="020B0604030504040204" pitchFamily="34" charset="0"/>
                <a:cs typeface="Verdana" panose="020B0604030504040204" pitchFamily="34" charset="0"/>
              </a:rPr>
              <a:t>Sie den Hintergrund und die Beweggründe für die </a:t>
            </a:r>
            <a:r>
              <a:rPr lang="de-DE" sz="1700" dirty="0" err="1">
                <a:latin typeface="Verdana" panose="020B0604030504040204" pitchFamily="34" charset="0"/>
                <a:ea typeface="Verdana" panose="020B0604030504040204" pitchFamily="34" charset="0"/>
                <a:cs typeface="Verdana" panose="020B0604030504040204" pitchFamily="34" charset="0"/>
              </a:rPr>
              <a:t>Engagementübung</a:t>
            </a:r>
            <a:r>
              <a:rPr lang="de-DE" sz="1700" dirty="0">
                <a:latin typeface="Verdana" panose="020B0604030504040204" pitchFamily="34" charset="0"/>
                <a:ea typeface="Verdana" panose="020B0604030504040204" pitchFamily="34" charset="0"/>
                <a:cs typeface="Verdana" panose="020B0604030504040204" pitchFamily="34" charset="0"/>
              </a:rPr>
              <a:t> – unterstreichen Sie, dass es sich </a:t>
            </a:r>
            <a:r>
              <a:rPr lang="de-DE" sz="1700" i="1" dirty="0">
                <a:latin typeface="Verdana" panose="020B0604030504040204" pitchFamily="34" charset="0"/>
                <a:ea typeface="Verdana" panose="020B0604030504040204" pitchFamily="34" charset="0"/>
                <a:cs typeface="Verdana" panose="020B0604030504040204" pitchFamily="34" charset="0"/>
              </a:rPr>
              <a:t>nicht</a:t>
            </a:r>
            <a:r>
              <a:rPr lang="de-DE" sz="1700" dirty="0">
                <a:latin typeface="Verdana" panose="020B0604030504040204" pitchFamily="34" charset="0"/>
                <a:ea typeface="Verdana" panose="020B0604030504040204" pitchFamily="34" charset="0"/>
                <a:cs typeface="Verdana" panose="020B0604030504040204" pitchFamily="34" charset="0"/>
              </a:rPr>
              <a:t> um einen Audit oder eine Zertifizierung handelt, sondern darum, verstärkten Dialog zwischen Ihrem Unternehmen und seinen Lieferanten zu etablieren um das Teilen von </a:t>
            </a:r>
            <a:r>
              <a:rPr lang="de-DE" sz="1700" dirty="0" err="1">
                <a:latin typeface="Verdana" panose="020B0604030504040204" pitchFamily="34" charset="0"/>
                <a:ea typeface="Verdana" panose="020B0604030504040204" pitchFamily="34" charset="0"/>
                <a:cs typeface="Verdana" panose="020B0604030504040204" pitchFamily="34" charset="0"/>
              </a:rPr>
              <a:t>Good</a:t>
            </a:r>
            <a:r>
              <a:rPr lang="de-DE" sz="1700" dirty="0">
                <a:latin typeface="Verdana" panose="020B0604030504040204" pitchFamily="34" charset="0"/>
                <a:ea typeface="Verdana" panose="020B0604030504040204" pitchFamily="34" charset="0"/>
                <a:cs typeface="Verdana" panose="020B0604030504040204" pitchFamily="34" charset="0"/>
              </a:rPr>
              <a:t> Practice zu ermöglichen und die Performance mit Blick auf menschenwürdige Arbeit zu verbessern</a:t>
            </a:r>
            <a:endParaRPr lang="de-DE" sz="1700" noProof="0"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Wingdings" panose="05000000000000000000" pitchFamily="2" charset="2"/>
              <a:buChar char="§"/>
            </a:pPr>
            <a:r>
              <a:rPr lang="de-DE" sz="1700" noProof="0" dirty="0">
                <a:latin typeface="Verdana" panose="020B0604030504040204" pitchFamily="34" charset="0"/>
                <a:ea typeface="Verdana" panose="020B0604030504040204" pitchFamily="34" charset="0"/>
                <a:cs typeface="Verdana" panose="020B0604030504040204" pitchFamily="34" charset="0"/>
              </a:rPr>
              <a:t>Echter Dialog und Austausch – schaffen Sie Möglichkeiten für Ihre Zulieferer, Ihnen/Ihrem Unternehmen </a:t>
            </a:r>
            <a:r>
              <a:rPr lang="de-DE" sz="1700" dirty="0">
                <a:latin typeface="Verdana" panose="020B0604030504040204" pitchFamily="34" charset="0"/>
                <a:ea typeface="Verdana" panose="020B0604030504040204" pitchFamily="34" charset="0"/>
                <a:cs typeface="Verdana" panose="020B0604030504040204" pitchFamily="34" charset="0"/>
              </a:rPr>
              <a:t>Fragen zu stellen, ebenso wie andersherum</a:t>
            </a:r>
            <a:endParaRPr lang="de-DE" sz="1700" noProof="0"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Wingdings" panose="05000000000000000000" pitchFamily="2" charset="2"/>
              <a:buChar char="§"/>
            </a:pPr>
            <a:r>
              <a:rPr lang="de-DE" sz="1700" noProof="0" dirty="0">
                <a:latin typeface="Verdana" panose="020B0604030504040204" pitchFamily="34" charset="0"/>
                <a:ea typeface="Verdana" panose="020B0604030504040204" pitchFamily="34" charset="0"/>
                <a:cs typeface="Verdana" panose="020B0604030504040204" pitchFamily="34" charset="0"/>
              </a:rPr>
              <a:t>Klären Sie ab, wer von beiden Seiten </a:t>
            </a:r>
            <a:r>
              <a:rPr lang="de-DE" sz="1700" dirty="0">
                <a:latin typeface="Verdana" panose="020B0604030504040204" pitchFamily="34" charset="0"/>
                <a:ea typeface="Verdana" panose="020B0604030504040204" pitchFamily="34" charset="0"/>
                <a:cs typeface="Verdana" panose="020B0604030504040204" pitchFamily="34" charset="0"/>
              </a:rPr>
              <a:t>während des Besuchs anwesend sein wird um eine ausgeglichene Diskussion sicherzustellen</a:t>
            </a:r>
            <a:endParaRPr lang="de-DE" sz="1700" noProof="0"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Wingdings" panose="05000000000000000000" pitchFamily="2" charset="2"/>
              <a:buChar char="§"/>
            </a:pPr>
            <a:r>
              <a:rPr lang="de-DE" sz="1700" dirty="0">
                <a:latin typeface="Verdana" panose="020B0604030504040204" pitchFamily="34" charset="0"/>
                <a:ea typeface="Verdana" panose="020B0604030504040204" pitchFamily="34" charset="0"/>
                <a:cs typeface="Verdana" panose="020B0604030504040204" pitchFamily="34" charset="0"/>
              </a:rPr>
              <a:t>Verwenden Sie vorab Zeit darauf, ein gemeinsames Verständnis des Kontext des jeweiligen Zulieferbetriebs zu schaffen, einschließlich dem allgemeinen Wirtschafts- und Wettbewerbsumfeld und der Frage, wie es ist, mit Ihrem Unternehmen zu arbeiten </a:t>
            </a:r>
          </a:p>
          <a:p>
            <a:pPr marL="285750" indent="-285750">
              <a:spcAft>
                <a:spcPts val="1200"/>
              </a:spcAft>
              <a:buFont typeface="Wingdings" panose="05000000000000000000" pitchFamily="2" charset="2"/>
              <a:buChar char="§"/>
            </a:pPr>
            <a:r>
              <a:rPr lang="de-DE" sz="1700" noProof="0" dirty="0">
                <a:latin typeface="Verdana" panose="020B0604030504040204" pitchFamily="34" charset="0"/>
                <a:ea typeface="Verdana" panose="020B0604030504040204" pitchFamily="34" charset="0"/>
                <a:cs typeface="Verdana" panose="020B0604030504040204" pitchFamily="34" charset="0"/>
              </a:rPr>
              <a:t>Falls möglich, nehmen Sie sich </a:t>
            </a:r>
            <a:r>
              <a:rPr lang="de-DE" sz="1700" noProof="0" dirty="0" err="1">
                <a:latin typeface="Verdana" panose="020B0604030504040204" pitchFamily="34" charset="0"/>
                <a:ea typeface="Verdana" panose="020B0604030504040204" pitchFamily="34" charset="0"/>
                <a:cs typeface="Verdana" panose="020B0604030504040204" pitchFamily="34" charset="0"/>
              </a:rPr>
              <a:t>Zei</a:t>
            </a:r>
            <a:r>
              <a:rPr lang="de-DE" sz="1700" dirty="0">
                <a:latin typeface="Verdana" panose="020B0604030504040204" pitchFamily="34" charset="0"/>
                <a:ea typeface="Verdana" panose="020B0604030504040204" pitchFamily="34" charset="0"/>
                <a:cs typeface="Verdana" panose="020B0604030504040204" pitchFamily="34" charset="0"/>
              </a:rPr>
              <a:t>t um Beziehungen mit zentralen Personen aufzubauen – idealerweise im Vorfeld des Besuchs</a:t>
            </a:r>
            <a:endParaRPr lang="de-DE" sz="1800" noProof="0" dirty="0"/>
          </a:p>
          <a:p>
            <a:pPr>
              <a:spcBef>
                <a:spcPts val="0"/>
              </a:spcBef>
              <a:defRPr/>
            </a:pPr>
            <a:endParaRPr lang="de-DE"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21</a:t>
            </a:fld>
            <a:endParaRPr lang="en-US"/>
          </a:p>
        </p:txBody>
      </p:sp>
      <p:sp>
        <p:nvSpPr>
          <p:cNvPr id="9" name="Title 1">
            <a:extLst>
              <a:ext uri="{FF2B5EF4-FFF2-40B4-BE49-F238E27FC236}">
                <a16:creationId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PRINZIPIEN FÜR ENGAGEMENT UND DIALOG</a:t>
            </a:r>
          </a:p>
        </p:txBody>
      </p:sp>
    </p:spTree>
    <p:extLst>
      <p:ext uri="{BB962C8B-B14F-4D97-AF65-F5344CB8AC3E}">
        <p14:creationId xmlns:p14="http://schemas.microsoft.com/office/powerpoint/2010/main" val="1908377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6237514" y="1757328"/>
            <a:ext cx="5094515" cy="4074816"/>
          </a:xfrm>
        </p:spPr>
        <p:txBody>
          <a:bodyPr/>
          <a:lstStyle/>
          <a:p>
            <a:pPr marL="285750" indent="-285750">
              <a:lnSpc>
                <a:spcPct val="107000"/>
              </a:lnSpc>
              <a:buFont typeface="Wingdings" panose="05000000000000000000" pitchFamily="2" charset="2"/>
              <a:buChar char="§"/>
            </a:pPr>
            <a:r>
              <a:rPr lang="de-DE" sz="1800" noProof="0" dirty="0">
                <a:latin typeface="Verdana" panose="020B0604030504040204" pitchFamily="34" charset="0"/>
                <a:ea typeface="Verdana" panose="020B0604030504040204" pitchFamily="34" charset="0"/>
                <a:cs typeface="Verdana" panose="020B0604030504040204" pitchFamily="34" charset="0"/>
              </a:rPr>
              <a:t>Unterhaltungen mit Fokus auf Handlung (</a:t>
            </a:r>
            <a:r>
              <a:rPr lang="de-DE" sz="1800" b="1" noProof="0"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actions</a:t>
            </a:r>
            <a:r>
              <a:rPr lang="de-DE" sz="1800" noProof="0" dirty="0">
                <a:latin typeface="Verdana" panose="020B0604030504040204" pitchFamily="34" charset="0"/>
                <a:ea typeface="Verdana" panose="020B0604030504040204" pitchFamily="34" charset="0"/>
                <a:cs typeface="Verdana" panose="020B0604030504040204" pitchFamily="34" charset="0"/>
              </a:rPr>
              <a:t>) sind üblicherweise dann am erfolgreichsten, wenn sie auf Unterhaltungen folgen, in denen Personen/Organisationen gemeinsam die Möglichkeiten ergründet haben und…</a:t>
            </a:r>
          </a:p>
          <a:p>
            <a:pPr marL="257175" indent="-257175">
              <a:lnSpc>
                <a:spcPct val="107000"/>
              </a:lnSpc>
              <a:buFont typeface="Symbol" pitchFamily="2" charset="2"/>
              <a:buChar char=""/>
            </a:pPr>
            <a:endParaRPr lang="de-DE" sz="1800" noProof="0"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7000"/>
              </a:lnSpc>
              <a:buFont typeface="Wingdings" panose="05000000000000000000" pitchFamily="2" charset="2"/>
              <a:buChar char="§"/>
            </a:pPr>
            <a:r>
              <a:rPr lang="de-DE" sz="1800" noProof="0" dirty="0">
                <a:latin typeface="Verdana" panose="020B0604030504040204" pitchFamily="34" charset="0"/>
                <a:ea typeface="Verdana" panose="020B0604030504040204" pitchFamily="34" charset="0"/>
                <a:cs typeface="Verdana" panose="020B0604030504040204" pitchFamily="34" charset="0"/>
              </a:rPr>
              <a:t>Unterhaltungen mit Fokus auf Möglichkeiten (</a:t>
            </a:r>
            <a:r>
              <a:rPr lang="de-DE" sz="1800" b="1" noProof="0"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possibilities</a:t>
            </a:r>
            <a:r>
              <a:rPr lang="de-DE" sz="1800" dirty="0">
                <a:latin typeface="Verdana" panose="020B0604030504040204" pitchFamily="34" charset="0"/>
                <a:ea typeface="Verdana" panose="020B0604030504040204" pitchFamily="34" charset="0"/>
              </a:rPr>
              <a:t>) sind üblicherweise dann am erfolgreichsten, wenn sie auf Unterhaltungen folgen, in denen die involvierten Personen sich die Zeit genommen haben, eine Beziehung (</a:t>
            </a:r>
            <a:r>
              <a:rPr lang="de-DE" sz="1800" b="1" dirty="0" err="1">
                <a:solidFill>
                  <a:schemeClr val="accent1">
                    <a:lumMod val="75000"/>
                  </a:schemeClr>
                </a:solidFill>
                <a:latin typeface="Verdana" panose="020B0604030504040204" pitchFamily="34" charset="0"/>
                <a:ea typeface="Verdana" panose="020B0604030504040204" pitchFamily="34" charset="0"/>
              </a:rPr>
              <a:t>relationship</a:t>
            </a:r>
            <a:r>
              <a:rPr lang="de-DE" sz="1800" dirty="0">
                <a:latin typeface="Verdana" panose="020B0604030504040204" pitchFamily="34" charset="0"/>
                <a:ea typeface="Verdana" panose="020B0604030504040204" pitchFamily="34" charset="0"/>
              </a:rPr>
              <a:t>) aufzubauen. </a:t>
            </a:r>
            <a:endParaRPr lang="de-DE" sz="1800" noProof="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22</a:t>
            </a:fld>
            <a:endParaRPr lang="en-US"/>
          </a:p>
        </p:txBody>
      </p:sp>
      <p:sp>
        <p:nvSpPr>
          <p:cNvPr id="9" name="Title 1">
            <a:extLst>
              <a:ext uri="{FF2B5EF4-FFF2-40B4-BE49-F238E27FC236}">
                <a16:creationId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r>
              <a:rPr lang="de-DE" sz="2800" b="1" dirty="0">
                <a:latin typeface="Verdana" panose="020B0604030504040204" pitchFamily="34" charset="0"/>
                <a:ea typeface="Verdana" panose="020B0604030504040204" pitchFamily="34" charset="0"/>
                <a:cs typeface="Verdana" panose="020B0604030504040204" pitchFamily="34" charset="0"/>
              </a:rPr>
              <a:t>WESHALB SIND ENGAGEMENT UND DIALOG WICHTIG?</a:t>
            </a:r>
            <a:endParaRPr lang="de-DE" sz="2800" b="1" noProof="0" dirty="0">
              <a:latin typeface="Verdana" panose="020B0604030504040204" pitchFamily="34" charset="0"/>
              <a:ea typeface="Verdana" panose="020B0604030504040204" pitchFamily="34" charset="0"/>
              <a:cs typeface="Verdana" panose="020B0604030504040204" pitchFamily="34" charset="0"/>
            </a:endParaRPr>
          </a:p>
        </p:txBody>
      </p:sp>
      <p:grpSp>
        <p:nvGrpSpPr>
          <p:cNvPr id="5" name="Group 4">
            <a:extLst>
              <a:ext uri="{FF2B5EF4-FFF2-40B4-BE49-F238E27FC236}">
                <a16:creationId xmlns:a16="http://schemas.microsoft.com/office/drawing/2014/main" id="{BB00D321-5327-0643-900B-7B86A2852A65}"/>
              </a:ext>
            </a:extLst>
          </p:cNvPr>
          <p:cNvGrpSpPr>
            <a:grpSpLocks noChangeAspect="1"/>
          </p:cNvGrpSpPr>
          <p:nvPr/>
        </p:nvGrpSpPr>
        <p:grpSpPr bwMode="auto">
          <a:xfrm>
            <a:off x="1633921" y="2251307"/>
            <a:ext cx="3143325" cy="3049385"/>
            <a:chOff x="0" y="0"/>
            <a:chExt cx="47901" cy="46466"/>
          </a:xfrm>
        </p:grpSpPr>
        <p:grpSp>
          <p:nvGrpSpPr>
            <p:cNvPr id="6" name="Group 5">
              <a:extLst>
                <a:ext uri="{FF2B5EF4-FFF2-40B4-BE49-F238E27FC236}">
                  <a16:creationId xmlns:a16="http://schemas.microsoft.com/office/drawing/2014/main" id="{9589DFA8-4DE3-5541-8FEA-F30D1DE31719}"/>
                </a:ext>
              </a:extLst>
            </p:cNvPr>
            <p:cNvGrpSpPr>
              <a:grpSpLocks noChangeAspect="1"/>
            </p:cNvGrpSpPr>
            <p:nvPr/>
          </p:nvGrpSpPr>
          <p:grpSpPr bwMode="auto">
            <a:xfrm>
              <a:off x="0" y="0"/>
              <a:ext cx="47901" cy="46466"/>
              <a:chOff x="0" y="0"/>
              <a:chExt cx="32381" cy="31458"/>
            </a:xfrm>
          </p:grpSpPr>
          <p:sp>
            <p:nvSpPr>
              <p:cNvPr id="11" name="Circle: Hollow 7">
                <a:extLst>
                  <a:ext uri="{FF2B5EF4-FFF2-40B4-BE49-F238E27FC236}">
                    <a16:creationId xmlns:a16="http://schemas.microsoft.com/office/drawing/2014/main" id="{26A5ACF8-86D2-7346-8CFA-8133DAF1679D}"/>
                  </a:ext>
                </a:extLst>
              </p:cNvPr>
              <p:cNvSpPr>
                <a:spLocks noChangeAspect="1" noEditPoints="1" noChangeArrowheads="1" noChangeShapeType="1" noTextEdit="1"/>
              </p:cNvSpPr>
              <p:nvPr/>
            </p:nvSpPr>
            <p:spPr bwMode="auto">
              <a:xfrm>
                <a:off x="0" y="0"/>
                <a:ext cx="32381" cy="31458"/>
              </a:xfrm>
              <a:prstGeom prst="donut">
                <a:avLst>
                  <a:gd name="adj" fmla="val 24638"/>
                </a:avLst>
              </a:prstGeom>
              <a:noFill/>
              <a:ln w="25400">
                <a:solidFill>
                  <a:schemeClr val="accent1">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endParaRPr lang="en-US" sz="1500"/>
              </a:p>
            </p:txBody>
          </p:sp>
          <p:sp>
            <p:nvSpPr>
              <p:cNvPr id="12" name="Flowchart: Connector 8">
                <a:extLst>
                  <a:ext uri="{FF2B5EF4-FFF2-40B4-BE49-F238E27FC236}">
                    <a16:creationId xmlns:a16="http://schemas.microsoft.com/office/drawing/2014/main" id="{07E76223-4BCB-DE43-841D-9934356D35AA}"/>
                  </a:ext>
                </a:extLst>
              </p:cNvPr>
              <p:cNvSpPr>
                <a:spLocks noChangeAspect="1" noEditPoints="1" noChangeArrowheads="1" noChangeShapeType="1" noTextEdit="1"/>
              </p:cNvSpPr>
              <p:nvPr/>
            </p:nvSpPr>
            <p:spPr bwMode="auto">
              <a:xfrm>
                <a:off x="13904" y="13443"/>
                <a:ext cx="4572" cy="4572"/>
              </a:xfrm>
              <a:prstGeom prst="flowChartConnector">
                <a:avLst/>
              </a:prstGeom>
              <a:noFill/>
              <a:ln w="25400">
                <a:solidFill>
                  <a:schemeClr val="accent1">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endParaRPr lang="en-US" sz="1500"/>
              </a:p>
            </p:txBody>
          </p:sp>
        </p:grpSp>
        <p:sp>
          <p:nvSpPr>
            <p:cNvPr id="7" name="TextBox 11">
              <a:extLst>
                <a:ext uri="{FF2B5EF4-FFF2-40B4-BE49-F238E27FC236}">
                  <a16:creationId xmlns:a16="http://schemas.microsoft.com/office/drawing/2014/main" id="{04B9FB45-C737-6B46-ADAE-C3DCBD447222}"/>
                </a:ext>
              </a:extLst>
            </p:cNvPr>
            <p:cNvSpPr txBox="1">
              <a:spLocks noChangeAspect="1" noEditPoints="1" noChangeArrowheads="1" noChangeShapeType="1" noTextEdit="1"/>
            </p:cNvSpPr>
            <p:nvPr/>
          </p:nvSpPr>
          <p:spPr bwMode="auto">
            <a:xfrm>
              <a:off x="19104" y="20621"/>
              <a:ext cx="11274" cy="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r>
                <a:rPr lang="de-DE" sz="1600" b="1"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Action </a:t>
              </a:r>
              <a:endParaRPr lang="en-GB" sz="1600" dirty="0">
                <a:solidFill>
                  <a:schemeClr val="accent1">
                    <a:lumMod val="75000"/>
                  </a:schemeClr>
                </a:solidFill>
                <a:latin typeface="Times New Roman" panose="02020603050405020304" pitchFamily="18" charset="0"/>
                <a:ea typeface="Times New Roman" panose="02020603050405020304" pitchFamily="18" charset="0"/>
              </a:endParaRPr>
            </a:p>
          </p:txBody>
        </p:sp>
        <p:sp>
          <p:nvSpPr>
            <p:cNvPr id="8" name="TextBox 12">
              <a:extLst>
                <a:ext uri="{FF2B5EF4-FFF2-40B4-BE49-F238E27FC236}">
                  <a16:creationId xmlns:a16="http://schemas.microsoft.com/office/drawing/2014/main" id="{B4A71494-E00D-E74C-B27F-BAB2BBFB1EF0}"/>
                </a:ext>
              </a:extLst>
            </p:cNvPr>
            <p:cNvSpPr txBox="1">
              <a:spLocks noChangeAspect="1" noEditPoints="1" noChangeArrowheads="1" noChangeShapeType="1" noTextEdit="1"/>
            </p:cNvSpPr>
            <p:nvPr/>
          </p:nvSpPr>
          <p:spPr bwMode="auto">
            <a:xfrm>
              <a:off x="16593" y="13868"/>
              <a:ext cx="18680" cy="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r>
                <a:rPr lang="de-DE" sz="1600" b="1" dirty="0" err="1">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Opportunity</a:t>
              </a:r>
              <a:endParaRPr lang="en-GB" sz="1600" dirty="0">
                <a:solidFill>
                  <a:schemeClr val="accent1">
                    <a:lumMod val="75000"/>
                  </a:schemeClr>
                </a:solidFill>
                <a:latin typeface="Times New Roman" panose="02020603050405020304" pitchFamily="18" charset="0"/>
                <a:ea typeface="Times New Roman" panose="02020603050405020304" pitchFamily="18" charset="0"/>
              </a:endParaRPr>
            </a:p>
          </p:txBody>
        </p:sp>
        <p:sp>
          <p:nvSpPr>
            <p:cNvPr id="10" name="TextBox 13">
              <a:extLst>
                <a:ext uri="{FF2B5EF4-FFF2-40B4-BE49-F238E27FC236}">
                  <a16:creationId xmlns:a16="http://schemas.microsoft.com/office/drawing/2014/main" id="{6E325CA7-01FC-2B4E-9EC5-868997B2BFC8}"/>
                </a:ext>
              </a:extLst>
            </p:cNvPr>
            <p:cNvSpPr txBox="1">
              <a:spLocks noChangeAspect="1" noEditPoints="1" noChangeArrowheads="1" noChangeShapeType="1" noTextEdit="1"/>
            </p:cNvSpPr>
            <p:nvPr/>
          </p:nvSpPr>
          <p:spPr bwMode="auto">
            <a:xfrm>
              <a:off x="15092" y="3879"/>
              <a:ext cx="18680" cy="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r>
                <a:rPr lang="de-DE" sz="1600" b="1" dirty="0" err="1">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Relationship</a:t>
              </a:r>
              <a:endParaRPr lang="en-GB" sz="1600" dirty="0">
                <a:solidFill>
                  <a:schemeClr val="accent1">
                    <a:lumMod val="75000"/>
                  </a:schemeClr>
                </a:solidFill>
                <a:latin typeface="Times New Roman" panose="02020603050405020304" pitchFamily="18" charset="0"/>
                <a:ea typeface="Times New Roman" panose="02020603050405020304" pitchFamily="18" charset="0"/>
              </a:endParaRPr>
            </a:p>
          </p:txBody>
        </p:sp>
      </p:grpSp>
      <p:sp>
        <p:nvSpPr>
          <p:cNvPr id="13" name="Rectangle 12">
            <a:extLst>
              <a:ext uri="{FF2B5EF4-FFF2-40B4-BE49-F238E27FC236}">
                <a16:creationId xmlns:a16="http://schemas.microsoft.com/office/drawing/2014/main" id="{75E74867-F6D2-CB4E-BAB8-15A2B23242C7}"/>
              </a:ext>
            </a:extLst>
          </p:cNvPr>
          <p:cNvSpPr/>
          <p:nvPr/>
        </p:nvSpPr>
        <p:spPr>
          <a:xfrm>
            <a:off x="340445" y="6102680"/>
            <a:ext cx="6655382" cy="251672"/>
          </a:xfrm>
          <a:prstGeom prst="rect">
            <a:avLst/>
          </a:prstGeom>
        </p:spPr>
        <p:txBody>
          <a:bodyPr wrap="square">
            <a:spAutoFit/>
          </a:bodyPr>
          <a:lstStyle/>
          <a:p>
            <a:pPr>
              <a:lnSpc>
                <a:spcPct val="115000"/>
              </a:lnSpc>
              <a:spcAft>
                <a:spcPts val="750"/>
              </a:spcAft>
            </a:pPr>
            <a:r>
              <a:rPr lang="en-US" sz="10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n-US"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Nach</a:t>
            </a:r>
            <a:r>
              <a:rPr lang="en-US" sz="1000" dirty="0">
                <a:solidFill>
                  <a:srgbClr val="000000"/>
                </a:solidFill>
                <a:latin typeface="Verdana" panose="020B0604030504040204" pitchFamily="34" charset="0"/>
                <a:ea typeface="Verdana" panose="020B0604030504040204" pitchFamily="34" charset="0"/>
                <a:cs typeface="Verdana" panose="020B0604030504040204" pitchFamily="34" charset="0"/>
              </a:rPr>
              <a:t> Searle &amp; Austin, &amp; </a:t>
            </a:r>
            <a:r>
              <a:rPr lang="en-US"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mit</a:t>
            </a:r>
            <a:r>
              <a:rPr lang="en-US" sz="1000" dirty="0">
                <a:solidFill>
                  <a:srgbClr val="000000"/>
                </a:solidFill>
                <a:latin typeface="Verdana" panose="020B0604030504040204" pitchFamily="34" charset="0"/>
                <a:ea typeface="Verdana" panose="020B0604030504040204" pitchFamily="34" charset="0"/>
                <a:cs typeface="Verdana" panose="020B0604030504040204" pitchFamily="34" charset="0"/>
              </a:rPr>
              <a:t> Dan an </a:t>
            </a:r>
            <a:r>
              <a:rPr lang="en-US" sz="1000" dirty="0" err="1">
                <a:solidFill>
                  <a:srgbClr val="000000"/>
                </a:solidFill>
                <a:latin typeface="Verdana" panose="020B0604030504040204" pitchFamily="34" charset="0"/>
                <a:ea typeface="Verdana" panose="020B0604030504040204" pitchFamily="34" charset="0"/>
                <a:cs typeface="Verdana" panose="020B0604030504040204" pitchFamily="34" charset="0"/>
              </a:rPr>
              <a:t>Thirdspace</a:t>
            </a:r>
            <a:r>
              <a:rPr lang="en-US" sz="1000" dirty="0">
                <a:solidFill>
                  <a:srgbClr val="000000"/>
                </a:solidFill>
                <a:latin typeface="Verdana" panose="020B0604030504040204" pitchFamily="34" charset="0"/>
                <a:ea typeface="Verdana" panose="020B0604030504040204" pitchFamily="34" charset="0"/>
                <a:cs typeface="Verdana" panose="020B0604030504040204" pitchFamily="34" charset="0"/>
              </a:rPr>
              <a:t> Coaching ©)</a:t>
            </a:r>
            <a:endParaRPr lang="en-GB" sz="1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35493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23</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a16="http://schemas.microsoft.com/office/drawing/2014/main"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a:solidFill>
                <a:prstClr val="white"/>
              </a:solidFill>
              <a:latin typeface="+mj-lt"/>
            </a:endParaRPr>
          </a:p>
          <a:p>
            <a:r>
              <a:rPr lang="en-GB" sz="3600" b="1" dirty="0">
                <a:solidFill>
                  <a:prstClr val="white"/>
                </a:solidFill>
                <a:latin typeface="Verdana" panose="020B0604030504040204" pitchFamily="34" charset="0"/>
                <a:ea typeface="Verdana" panose="020B0604030504040204" pitchFamily="34" charset="0"/>
                <a:cs typeface="Verdana" panose="020B0604030504040204" pitchFamily="34" charset="0"/>
              </a:rPr>
              <a:t>ÜBUNG 4</a:t>
            </a:r>
          </a:p>
          <a:p>
            <a:r>
              <a:rPr lang="de-DE" sz="3600" dirty="0">
                <a:solidFill>
                  <a:prstClr val="white"/>
                </a:solidFill>
                <a:latin typeface="Verdana" panose="020B0604030504040204" pitchFamily="34" charset="0"/>
                <a:ea typeface="Verdana" panose="020B0604030504040204" pitchFamily="34" charset="0"/>
                <a:cs typeface="Verdana" panose="020B0604030504040204" pitchFamily="34" charset="0"/>
              </a:rPr>
              <a:t>PEER COACHING: DILEMMATA IN BEZUG AUF MENSCHEN-WÜRDIGE ARBEIT LÖSEN</a:t>
            </a:r>
            <a:endParaRPr lang="en-GB" sz="36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148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24</a:t>
            </a:fld>
            <a:endParaRPr lang="en-US"/>
          </a:p>
        </p:txBody>
      </p:sp>
      <p:sp>
        <p:nvSpPr>
          <p:cNvPr id="4" name="Title 3">
            <a:extLst>
              <a:ext uri="{FF2B5EF4-FFF2-40B4-BE49-F238E27FC236}">
                <a16:creationId xmlns:a16="http://schemas.microsoft.com/office/drawing/2014/main" id="{2C02A31C-DACA-4AF5-A8BA-FBE2909E7B86}"/>
              </a:ext>
            </a:extLst>
          </p:cNvPr>
          <p:cNvSpPr>
            <a:spLocks noGrp="1"/>
          </p:cNvSpPr>
          <p:nvPr>
            <p:ph type="ctrTitle"/>
          </p:nvPr>
        </p:nvSpPr>
        <p:spPr>
          <a:xfrm>
            <a:off x="5909470" y="691754"/>
            <a:ext cx="5890048" cy="844945"/>
          </a:xfrm>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PEER COACHING: </a:t>
            </a:r>
            <a:r>
              <a:rPr lang="de-DE" b="1" dirty="0">
                <a:latin typeface="Verdana" panose="020B0604030504040204" pitchFamily="34" charset="0"/>
                <a:ea typeface="Verdana" panose="020B0604030504040204" pitchFamily="34" charset="0"/>
                <a:cs typeface="Verdana" panose="020B0604030504040204" pitchFamily="34" charset="0"/>
              </a:rPr>
              <a:t>DILEMMATA IN BEZUG AUF MENSCHENWÜRDIGE ARBEIT LÖSEN</a:t>
            </a:r>
            <a:endParaRPr lang="de-DE" b="1" noProof="0"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a:extLst>
              <a:ext uri="{FF2B5EF4-FFF2-40B4-BE49-F238E27FC236}">
                <a16:creationId xmlns:a16="http://schemas.microsoft.com/office/drawing/2014/main" id="{297AC081-21FE-4966-AC60-18194F2084C1}"/>
              </a:ext>
            </a:extLst>
          </p:cNvPr>
          <p:cNvSpPr>
            <a:spLocks noGrp="1"/>
          </p:cNvSpPr>
          <p:nvPr>
            <p:ph type="subTitle" idx="1"/>
          </p:nvPr>
        </p:nvSpPr>
        <p:spPr>
          <a:xfrm>
            <a:off x="5909470" y="2488019"/>
            <a:ext cx="5559006" cy="3803923"/>
          </a:xfrm>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Coaching-Übung: </a:t>
            </a:r>
          </a:p>
          <a:p>
            <a:r>
              <a:rPr lang="de-DE" sz="1500" noProof="0" dirty="0">
                <a:latin typeface="Verdana" panose="020B0604030504040204" pitchFamily="34" charset="0"/>
                <a:ea typeface="Verdana" panose="020B0604030504040204" pitchFamily="34" charset="0"/>
                <a:cs typeface="Verdana" panose="020B0604030504040204" pitchFamily="34" charset="0"/>
              </a:rPr>
              <a:t>Der/die Vortragende </a:t>
            </a:r>
            <a:r>
              <a:rPr lang="de-DE" sz="1500" dirty="0">
                <a:latin typeface="Verdana" panose="020B0604030504040204" pitchFamily="34" charset="0"/>
                <a:ea typeface="Verdana" panose="020B0604030504040204" pitchFamily="34" charset="0"/>
                <a:cs typeface="Verdana" panose="020B0604030504040204" pitchFamily="34" charset="0"/>
              </a:rPr>
              <a:t>erzählt, woran er/sie mit Blick auf die Einbindung von Lieferanten zum Thema menschenwürdige Arbeit derzeit arbeitet </a:t>
            </a:r>
            <a:r>
              <a:rPr lang="de-DE" sz="1500" noProof="0" dirty="0">
                <a:latin typeface="Verdana" panose="020B0604030504040204" pitchFamily="34" charset="0"/>
                <a:ea typeface="Verdana" panose="020B0604030504040204" pitchFamily="34" charset="0"/>
                <a:cs typeface="Verdana" panose="020B0604030504040204" pitchFamily="34" charset="0"/>
              </a:rPr>
              <a:t>(ein Projekt/ein Dilemma/eine Herausforderung/eine Aktivität). </a:t>
            </a:r>
          </a:p>
          <a:p>
            <a:r>
              <a:rPr lang="de-DE" sz="1500" dirty="0">
                <a:latin typeface="Verdana" panose="020B0604030504040204" pitchFamily="34" charset="0"/>
                <a:ea typeface="Verdana" panose="020B0604030504040204" pitchFamily="34" charset="0"/>
                <a:cs typeface="Verdana" panose="020B0604030504040204" pitchFamily="34" charset="0"/>
              </a:rPr>
              <a:t>Alternativ kann die Gruppe eines der häufigen Dilemmata nutzen, die auf der nächsten Folie dargestellt werden. </a:t>
            </a:r>
          </a:p>
          <a:p>
            <a:r>
              <a:rPr lang="de-DE" sz="1500" noProof="0" dirty="0">
                <a:latin typeface="Verdana" panose="020B0604030504040204" pitchFamily="34" charset="0"/>
                <a:ea typeface="Verdana" panose="020B0604030504040204" pitchFamily="34" charset="0"/>
                <a:cs typeface="Verdana" panose="020B0604030504040204" pitchFamily="34" charset="0"/>
              </a:rPr>
              <a:t>Nachdem </a:t>
            </a:r>
            <a:r>
              <a:rPr lang="de-DE" sz="1500" dirty="0">
                <a:latin typeface="Verdana" panose="020B0604030504040204" pitchFamily="34" charset="0"/>
                <a:ea typeface="Verdana" panose="020B0604030504040204" pitchFamily="34" charset="0"/>
                <a:cs typeface="Verdana" panose="020B0604030504040204" pitchFamily="34" charset="0"/>
              </a:rPr>
              <a:t>die Situation vorgestellt wurde, coachen die übrigen Mitglieder der Gruppe den/die Vortragende gemäß dem in den Folien beschriebenem Prozess, um bei der Entwicklung von Lösungen zu unterstützen.  </a:t>
            </a:r>
            <a:endParaRPr lang="de-DE" sz="1500" noProof="0" dirty="0"/>
          </a:p>
          <a:p>
            <a:pPr marL="0" lvl="1" algn="l">
              <a:lnSpc>
                <a:spcPct val="90000"/>
              </a:lnSpc>
              <a:spcBef>
                <a:spcPts val="600"/>
              </a:spcBef>
              <a:spcAft>
                <a:spcPts val="0"/>
              </a:spcAft>
            </a:pPr>
            <a:endParaRPr lang="de-DE" noProof="0" dirty="0">
              <a:solidFill>
                <a:srgbClr val="1E3250"/>
              </a:solidFill>
              <a:latin typeface="Flama-Light"/>
            </a:endParaRPr>
          </a:p>
        </p:txBody>
      </p:sp>
      <p:pic>
        <p:nvPicPr>
          <p:cNvPr id="7" name="Picture 6">
            <a:extLst>
              <a:ext uri="{FF2B5EF4-FFF2-40B4-BE49-F238E27FC236}">
                <a16:creationId xmlns:a16="http://schemas.microsoft.com/office/drawing/2014/main" id="{CD4257A7-01F1-6D43-9796-11C1D3930B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38" y="332314"/>
            <a:ext cx="5397065" cy="5846270"/>
          </a:xfrm>
          <a:prstGeom prst="rect">
            <a:avLst/>
          </a:prstGeom>
        </p:spPr>
      </p:pic>
    </p:spTree>
    <p:extLst>
      <p:ext uri="{BB962C8B-B14F-4D97-AF65-F5344CB8AC3E}">
        <p14:creationId xmlns:p14="http://schemas.microsoft.com/office/powerpoint/2010/main" val="2681285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A20E-113A-4B51-9A2F-4A00430C5838}"/>
              </a:ext>
            </a:extLst>
          </p:cNvPr>
          <p:cNvSpPr>
            <a:spLocks noGrp="1"/>
          </p:cNvSpPr>
          <p:nvPr>
            <p:ph type="ctrTitle"/>
          </p:nvPr>
        </p:nvSpPr>
        <p:spPr>
          <a:xfrm>
            <a:off x="595876" y="307288"/>
            <a:ext cx="10891001" cy="603646"/>
          </a:xfrm>
        </p:spPr>
        <p:txBody>
          <a:bodyPr/>
          <a:lstStyle/>
          <a:p>
            <a:r>
              <a:rPr lang="de-DE" b="1" dirty="0">
                <a:latin typeface="Verdana" panose="020B0604030504040204" pitchFamily="34" charset="0"/>
                <a:ea typeface="Verdana" panose="020B0604030504040204" pitchFamily="34" charset="0"/>
                <a:cs typeface="Verdana" panose="020B0604030504040204" pitchFamily="34" charset="0"/>
              </a:rPr>
              <a:t>PEER COACHING: DILEMMATA IN BEZUG AUF MENSCHENWÜRDIGE ARBEIT LÖSEN</a:t>
            </a:r>
            <a:br>
              <a:rPr lang="de-DE" noProof="0" dirty="0"/>
            </a:br>
            <a:endParaRPr lang="de-DE" noProof="0" dirty="0"/>
          </a:p>
        </p:txBody>
      </p:sp>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p:txBody>
          <a:bodyPr/>
          <a:lstStyle/>
          <a:p>
            <a:endParaRPr lang="de-DE" b="1" noProof="0" dirty="0"/>
          </a:p>
          <a:p>
            <a:endParaRPr lang="de-DE" noProof="0" dirty="0"/>
          </a:p>
          <a:p>
            <a:endParaRPr lang="de-DE" noProof="0" dirty="0"/>
          </a:p>
          <a:p>
            <a:endParaRPr lang="de-DE" noProof="0" dirty="0"/>
          </a:p>
          <a:p>
            <a:endParaRPr lang="de-DE" noProof="0" dirty="0"/>
          </a:p>
          <a:p>
            <a:endParaRPr lang="de-DE" noProof="0" dirty="0"/>
          </a:p>
          <a:p>
            <a:endParaRPr lang="de-DE" noProof="0" dirty="0"/>
          </a:p>
          <a:p>
            <a:endParaRPr lang="de-DE" noProof="0" dirty="0"/>
          </a:p>
          <a:p>
            <a:endParaRPr lang="de-DE" noProof="0" dirty="0"/>
          </a:p>
          <a:p>
            <a:endParaRPr lang="de-DE" noProof="0" dirty="0"/>
          </a:p>
          <a:p>
            <a:endParaRPr lang="de-DE" noProof="0" dirty="0"/>
          </a:p>
          <a:p>
            <a:endParaRPr lang="de-DE" noProof="0" dirty="0"/>
          </a:p>
          <a:p>
            <a:endParaRPr lang="de-DE" noProof="0" dirty="0"/>
          </a:p>
          <a:p>
            <a:endParaRPr lang="de-DE" noProof="0" dirty="0"/>
          </a:p>
          <a:p>
            <a:endParaRPr lang="de-DE" noProof="0" dirty="0"/>
          </a:p>
          <a:p>
            <a:endParaRPr lang="de-DE" noProof="0" dirty="0"/>
          </a:p>
          <a:p>
            <a:pPr lvl="0"/>
            <a:endParaRPr lang="de-DE" noProof="0" dirty="0">
              <a:solidFill>
                <a:srgbClr val="FF0000"/>
              </a:solidFill>
            </a:endParaRPr>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25</a:t>
            </a:fld>
            <a:endParaRPr lang="en-US"/>
          </a:p>
        </p:txBody>
      </p:sp>
      <p:sp>
        <p:nvSpPr>
          <p:cNvPr id="5" name="Subtitle 2">
            <a:extLst>
              <a:ext uri="{FF2B5EF4-FFF2-40B4-BE49-F238E27FC236}">
                <a16:creationId xmlns:a16="http://schemas.microsoft.com/office/drawing/2014/main" id="{E0F2C228-F6B8-4F7E-AE36-1D98579B9364}"/>
              </a:ext>
            </a:extLst>
          </p:cNvPr>
          <p:cNvSpPr txBox="1">
            <a:spLocks/>
          </p:cNvSpPr>
          <p:nvPr/>
        </p:nvSpPr>
        <p:spPr>
          <a:xfrm>
            <a:off x="737885" y="1210075"/>
            <a:ext cx="11172406" cy="4792409"/>
          </a:xfrm>
          <a:prstGeom prst="rect">
            <a:avLst/>
          </a:prstGeom>
        </p:spPr>
        <p:txBody>
          <a:bodyPr vert="horz" lIns="91440" tIns="45720" rIns="91440" bIns="45720" numCol="1" rtlCol="0">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de-DE" b="1" dirty="0">
                <a:latin typeface="Verdana" panose="020B0604030504040204" pitchFamily="34" charset="0"/>
                <a:ea typeface="Verdana" panose="020B0604030504040204" pitchFamily="34" charset="0"/>
                <a:cs typeface="Verdana" panose="020B0604030504040204" pitchFamily="34" charset="0"/>
              </a:rPr>
              <a:t>Beispiele für Dilemmata oder Herausforderungen rund um das Thema menschenwürdige Arbeit</a:t>
            </a:r>
          </a:p>
          <a:p>
            <a:pPr marL="285750" lvl="0" indent="-285750">
              <a:buFont typeface="Wingdings" panose="05000000000000000000" pitchFamily="2" charset="2"/>
              <a:buChar char="§"/>
            </a:pPr>
            <a:r>
              <a:rPr lang="de-DE" dirty="0">
                <a:latin typeface="Verdana" panose="020B0604030504040204" pitchFamily="34" charset="0"/>
                <a:ea typeface="Verdana" panose="020B0604030504040204" pitchFamily="34" charset="0"/>
                <a:cs typeface="Verdana" panose="020B0604030504040204" pitchFamily="34" charset="0"/>
              </a:rPr>
              <a:t>Eine Geschäftseinheit hat mich gebeten, ein Produkt oder eine Dienstleistung zu beschaffen, aber ich kann sehen, dass der Preis oder die Zeitvorgaben, die sie im Sinn hat, menschenwürdige Arbeitsbedingungen für die Mitarbeiter*innen des Lieferanten untergraben könnten (d.h. der Lieferant wird wahrscheinlich nicht in der Lage sein, unseren Verhaltenskodex für Lieferanten einzuhalten). </a:t>
            </a:r>
          </a:p>
          <a:p>
            <a:pPr marL="285750" lvl="0" indent="-285750">
              <a:buFont typeface="Wingdings" panose="05000000000000000000" pitchFamily="2" charset="2"/>
              <a:buChar char="§"/>
            </a:pPr>
            <a:endParaRPr lang="de-DE"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
            </a:pPr>
            <a:r>
              <a:rPr lang="de-DE" dirty="0">
                <a:latin typeface="Verdana" panose="020B0604030504040204" pitchFamily="34" charset="0"/>
                <a:ea typeface="Verdana" panose="020B0604030504040204" pitchFamily="34" charset="0"/>
                <a:cs typeface="Verdana" panose="020B0604030504040204" pitchFamily="34" charset="0"/>
              </a:rPr>
              <a:t>Ein Lieferant will unseren Auftrag und bietet daher einen niedrigen Preis an, von dem ich weiß, dass er seine Fähigkeit beeinträchtigen kann, seinen Mitarbeiter*innen menschenwürdige Arbeitsbedingungen zu gewährleisten. </a:t>
            </a:r>
          </a:p>
          <a:p>
            <a:pPr marL="285750" lvl="0" indent="-285750">
              <a:buFont typeface="Wingdings" panose="05000000000000000000" pitchFamily="2" charset="2"/>
              <a:buChar char="§"/>
            </a:pPr>
            <a:endParaRPr lang="de-DE"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de-DE" dirty="0">
                <a:latin typeface="Verdana" panose="020B0604030504040204" pitchFamily="34" charset="0"/>
                <a:ea typeface="Verdana" panose="020B0604030504040204" pitchFamily="34" charset="0"/>
                <a:cs typeface="Verdana" panose="020B0604030504040204" pitchFamily="34" charset="0"/>
              </a:rPr>
              <a:t>Im Allgemeinen werde ich gebeten, dafür zu sorgen, dass Zulieferbetriebe den Verhaltenskodex meines Unternehmens für Lieferanten einhalten, aber auch Produkte und Dienstleistungen so billig wie möglich einzukaufen</a:t>
            </a:r>
          </a:p>
          <a:p>
            <a:pPr marL="285750" indent="-285750">
              <a:buFont typeface="Wingdings" panose="05000000000000000000" pitchFamily="2" charset="2"/>
              <a:buChar char="§"/>
            </a:pPr>
            <a:endParaRPr lang="de-DE"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
            </a:pPr>
            <a:r>
              <a:rPr lang="de-DE" dirty="0">
                <a:latin typeface="Verdana" panose="020B0604030504040204" pitchFamily="34" charset="0"/>
                <a:ea typeface="Verdana" panose="020B0604030504040204" pitchFamily="34" charset="0"/>
                <a:cs typeface="Verdana" panose="020B0604030504040204" pitchFamily="34" charset="0"/>
              </a:rPr>
              <a:t>Wir beschaffen ein Produkt/eine Dienstleistung aus einer einzigen Quelle, wobei ein Anbieter faktisch eine Monopolstellung innehat. Dieser Anbieter weist Defizite bei den Arbeitsbedingungen seiner Mitarbeiter*innen auf und zeigt keine Bereitschaft zur Verbesserung.</a:t>
            </a:r>
          </a:p>
          <a:p>
            <a:pPr marL="285750" lvl="0" indent="-285750">
              <a:buFont typeface="Wingdings" panose="05000000000000000000" pitchFamily="2" charset="2"/>
              <a:buChar char="§"/>
            </a:pPr>
            <a:endParaRPr lang="de-DE"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de-DE" dirty="0">
                <a:latin typeface="Verdana" panose="020B0604030504040204" pitchFamily="34" charset="0"/>
                <a:ea typeface="Verdana" panose="020B0604030504040204" pitchFamily="34" charset="0"/>
                <a:cs typeface="Verdana" panose="020B0604030504040204" pitchFamily="34" charset="0"/>
              </a:rPr>
              <a:t>Wir haben keine Einsicht in die Kostenaufschlüsselung unserer Zulieferer und sie sind nicht bereit, diese Informationen bereitzustellen. Daher wissen wir nicht, was ein fairer Preis ist. </a:t>
            </a:r>
          </a:p>
        </p:txBody>
      </p:sp>
    </p:spTree>
    <p:extLst>
      <p:ext uri="{BB962C8B-B14F-4D97-AF65-F5344CB8AC3E}">
        <p14:creationId xmlns:p14="http://schemas.microsoft.com/office/powerpoint/2010/main" val="2172630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26</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a16="http://schemas.microsoft.com/office/drawing/2014/main"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a:solidFill>
                <a:prstClr val="white"/>
              </a:solidFill>
              <a:latin typeface="+mj-lt"/>
            </a:endParaRPr>
          </a:p>
          <a:p>
            <a:endParaRPr lang="en-GB" sz="3600" dirty="0">
              <a:solidFill>
                <a:prstClr val="white"/>
              </a:solidFill>
              <a:latin typeface="+mj-lt"/>
            </a:endParaRPr>
          </a:p>
          <a:p>
            <a:r>
              <a:rPr lang="en-GB" sz="3600" b="1" dirty="0">
                <a:solidFill>
                  <a:prstClr val="white"/>
                </a:solidFill>
                <a:latin typeface="Verdana" panose="020B0604030504040204" pitchFamily="34" charset="0"/>
                <a:ea typeface="Verdana" panose="020B0604030504040204" pitchFamily="34" charset="0"/>
                <a:cs typeface="Verdana" panose="020B0604030504040204" pitchFamily="34" charset="0"/>
              </a:rPr>
              <a:t>ÜBUNG 5</a:t>
            </a:r>
          </a:p>
          <a:p>
            <a:pPr lvl="0"/>
            <a:r>
              <a:rPr lang="de-DE" sz="3200" dirty="0">
                <a:solidFill>
                  <a:prstClr val="white"/>
                </a:solidFill>
                <a:latin typeface="Verdana" panose="020B0604030504040204" pitchFamily="34" charset="0"/>
                <a:ea typeface="Verdana" panose="020B0604030504040204" pitchFamily="34" charset="0"/>
                <a:cs typeface="Verdana" panose="020B0604030504040204" pitchFamily="34" charset="0"/>
              </a:rPr>
              <a:t>SZENARIENDISKUSSION: ZULIEFERER ZUM THEMA MENSCHENWÜRDIGE ARBEIT EINBINDEN</a:t>
            </a:r>
            <a:endParaRPr lang="en-GB" sz="3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63756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A20E-113A-4B51-9A2F-4A00430C5838}"/>
              </a:ext>
            </a:extLst>
          </p:cNvPr>
          <p:cNvSpPr>
            <a:spLocks noGrp="1"/>
          </p:cNvSpPr>
          <p:nvPr>
            <p:ph type="ctrTitle"/>
          </p:nvPr>
        </p:nvSpPr>
        <p:spPr/>
        <p:txBody>
          <a:bodyPr/>
          <a:lstStyle/>
          <a:p>
            <a:r>
              <a:rPr lang="de-DE" b="1" dirty="0">
                <a:latin typeface="Verdana" panose="020B0604030504040204" pitchFamily="34" charset="0"/>
                <a:ea typeface="Verdana" panose="020B0604030504040204" pitchFamily="34" charset="0"/>
                <a:cs typeface="Verdana" panose="020B0604030504040204" pitchFamily="34" charset="0"/>
              </a:rPr>
              <a:t>SZENARIENDISKUSSION: ZULIEFERER ZUM THEMA MENSCHENWÜRDIGE ARBEIT EINBINDEN</a:t>
            </a:r>
            <a:endParaRPr lang="de-DE" b="1" noProof="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endParaRPr lang="de-DE" b="1" noProof="0" dirty="0"/>
          </a:p>
          <a:p>
            <a:r>
              <a:rPr lang="de-DE" b="1" noProof="0" dirty="0">
                <a:latin typeface="Verdana" panose="020B0604030504040204" pitchFamily="34" charset="0"/>
                <a:ea typeface="Verdana" panose="020B0604030504040204" pitchFamily="34" charset="0"/>
                <a:cs typeface="Verdana" panose="020B0604030504040204" pitchFamily="34" charset="0"/>
              </a:rPr>
              <a:t>Übung:</a:t>
            </a:r>
          </a:p>
          <a:p>
            <a:r>
              <a:rPr lang="de-DE" noProof="0" dirty="0">
                <a:latin typeface="Verdana" panose="020B0604030504040204" pitchFamily="34" charset="0"/>
                <a:ea typeface="Verdana" panose="020B0604030504040204" pitchFamily="34" charset="0"/>
                <a:cs typeface="Verdana" panose="020B0604030504040204" pitchFamily="34" charset="0"/>
              </a:rPr>
              <a:t>In Fünfergruppen nimmt jede Person eine der folgenden Rollen ein:</a:t>
            </a:r>
          </a:p>
          <a:p>
            <a:pPr marL="285750" indent="-285750">
              <a:buFont typeface="Wingdings" panose="05000000000000000000" pitchFamily="2" charset="2"/>
              <a:buChar char="§"/>
            </a:pPr>
            <a:r>
              <a:rPr lang="de-DE" noProof="0" dirty="0">
                <a:latin typeface="Verdana" panose="020B0604030504040204" pitchFamily="34" charset="0"/>
                <a:ea typeface="Verdana" panose="020B0604030504040204" pitchFamily="34" charset="0"/>
                <a:cs typeface="Verdana" panose="020B0604030504040204" pitchFamily="34" charset="0"/>
              </a:rPr>
              <a:t>Einkäufer*in des Unternehmens</a:t>
            </a:r>
          </a:p>
          <a:p>
            <a:pPr marL="285750" indent="-285750">
              <a:buFont typeface="Wingdings" panose="05000000000000000000" pitchFamily="2" charset="2"/>
              <a:buChar char="§"/>
            </a:pPr>
            <a:r>
              <a:rPr lang="de-DE" noProof="0" dirty="0">
                <a:latin typeface="Verdana" panose="020B0604030504040204" pitchFamily="34" charset="0"/>
                <a:ea typeface="Verdana" panose="020B0604030504040204" pitchFamily="34" charset="0"/>
                <a:cs typeface="Verdana" panose="020B0604030504040204" pitchFamily="34" charset="0"/>
              </a:rPr>
              <a:t>Manager*in der Produktionsstätte</a:t>
            </a:r>
          </a:p>
          <a:p>
            <a:pPr marL="285750" indent="-285750">
              <a:buFont typeface="Wingdings" panose="05000000000000000000" pitchFamily="2" charset="2"/>
              <a:buChar char="§"/>
            </a:pPr>
            <a:r>
              <a:rPr lang="de-DE" noProof="0" dirty="0">
                <a:latin typeface="Verdana" panose="020B0604030504040204" pitchFamily="34" charset="0"/>
                <a:ea typeface="Verdana" panose="020B0604030504040204" pitchFamily="34" charset="0"/>
                <a:cs typeface="Verdana" panose="020B0604030504040204" pitchFamily="34" charset="0"/>
              </a:rPr>
              <a:t>Reinigungskräfte </a:t>
            </a:r>
          </a:p>
          <a:p>
            <a:pPr marL="285750" indent="-285750">
              <a:buFont typeface="Wingdings" panose="05000000000000000000" pitchFamily="2" charset="2"/>
              <a:buChar char="§"/>
            </a:pPr>
            <a:r>
              <a:rPr lang="de-DE" dirty="0">
                <a:latin typeface="Verdana" panose="020B0604030504040204" pitchFamily="34" charset="0"/>
                <a:ea typeface="Verdana" panose="020B0604030504040204" pitchFamily="34" charset="0"/>
                <a:cs typeface="Verdana" panose="020B0604030504040204" pitchFamily="34" charset="0"/>
              </a:rPr>
              <a:t>Vertreter*in der Reinigungsfirma</a:t>
            </a:r>
            <a:endParaRPr lang="de-DE" noProof="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de-DE" noProof="0" dirty="0">
                <a:latin typeface="Verdana" panose="020B0604030504040204" pitchFamily="34" charset="0"/>
                <a:ea typeface="Verdana" panose="020B0604030504040204" pitchFamily="34" charset="0"/>
                <a:cs typeface="Verdana" panose="020B0604030504040204" pitchFamily="34" charset="0"/>
              </a:rPr>
              <a:t>Vertreter*in einer NGO</a:t>
            </a:r>
          </a:p>
          <a:p>
            <a:endParaRPr lang="de-DE" noProof="0" dirty="0">
              <a:latin typeface="Verdana" panose="020B0604030504040204" pitchFamily="34" charset="0"/>
              <a:ea typeface="Verdana" panose="020B0604030504040204" pitchFamily="34" charset="0"/>
              <a:cs typeface="Verdana" panose="020B0604030504040204" pitchFamily="34" charset="0"/>
            </a:endParaRPr>
          </a:p>
          <a:p>
            <a:r>
              <a:rPr lang="de-DE" dirty="0">
                <a:latin typeface="Verdana" panose="020B0604030504040204" pitchFamily="34" charset="0"/>
                <a:ea typeface="Verdana" panose="020B0604030504040204" pitchFamily="34" charset="0"/>
                <a:cs typeface="Verdana" panose="020B0604030504040204" pitchFamily="34" charset="0"/>
              </a:rPr>
              <a:t>Diskutieren Sie die Situation in Ihrer Gruppe. Jede Person vertritt ihre jeweilige Rolle. </a:t>
            </a:r>
            <a:endParaRPr lang="de-DE" noProof="0" dirty="0">
              <a:latin typeface="Verdana" panose="020B0604030504040204" pitchFamily="34" charset="0"/>
              <a:ea typeface="Verdana" panose="020B0604030504040204" pitchFamily="34" charset="0"/>
              <a:cs typeface="Verdana" panose="020B0604030504040204" pitchFamily="34" charset="0"/>
            </a:endParaRPr>
          </a:p>
          <a:p>
            <a:endParaRPr lang="de-DE" noProof="0" dirty="0">
              <a:latin typeface="Verdana" panose="020B0604030504040204" pitchFamily="34" charset="0"/>
              <a:ea typeface="Verdana" panose="020B0604030504040204" pitchFamily="34" charset="0"/>
              <a:cs typeface="Verdana" panose="020B0604030504040204" pitchFamily="34" charset="0"/>
            </a:endParaRPr>
          </a:p>
          <a:p>
            <a:r>
              <a:rPr lang="de-DE" noProof="0" dirty="0">
                <a:latin typeface="Verdana" panose="020B0604030504040204" pitchFamily="34" charset="0"/>
                <a:ea typeface="Verdana" panose="020B0604030504040204" pitchFamily="34" charset="0"/>
                <a:cs typeface="Verdana" panose="020B0604030504040204" pitchFamily="34" charset="0"/>
              </a:rPr>
              <a:t>Im Anschluss an die Diskussion muss der/die Einkäufer*in unter Einbindung aller Beteiligten </a:t>
            </a:r>
            <a:r>
              <a:rPr lang="de-DE" dirty="0">
                <a:latin typeface="Verdana" panose="020B0604030504040204" pitchFamily="34" charset="0"/>
                <a:ea typeface="Verdana" panose="020B0604030504040204" pitchFamily="34" charset="0"/>
                <a:cs typeface="Verdana" panose="020B0604030504040204" pitchFamily="34" charset="0"/>
              </a:rPr>
              <a:t>einen Lösungsweg vorschlagen. </a:t>
            </a:r>
          </a:p>
          <a:p>
            <a:endParaRPr lang="de-DE" noProof="0" dirty="0">
              <a:latin typeface="Verdana" panose="020B0604030504040204" pitchFamily="34" charset="0"/>
              <a:ea typeface="Verdana" panose="020B0604030504040204" pitchFamily="34" charset="0"/>
              <a:cs typeface="Verdana" panose="020B0604030504040204" pitchFamily="34" charset="0"/>
            </a:endParaRPr>
          </a:p>
          <a:p>
            <a:r>
              <a:rPr lang="de-DE" noProof="0" dirty="0">
                <a:latin typeface="Verdana" panose="020B0604030504040204" pitchFamily="34" charset="0"/>
                <a:ea typeface="Verdana" panose="020B0604030504040204" pitchFamily="34" charset="0"/>
                <a:cs typeface="Verdana" panose="020B0604030504040204" pitchFamily="34" charset="0"/>
              </a:rPr>
              <a:t>Sie haben 10 Minuten für die Diskussion und berichten dann allen Teilnehmenden. </a:t>
            </a:r>
          </a:p>
          <a:p>
            <a:pPr marL="285750" indent="-285750" fontAlgn="base">
              <a:lnSpc>
                <a:spcPct val="150000"/>
              </a:lnSpc>
              <a:spcBef>
                <a:spcPct val="0"/>
              </a:spcBef>
              <a:spcAft>
                <a:spcPct val="0"/>
              </a:spcAft>
              <a:buFont typeface="Arial" panose="020B0604020202020204" pitchFamily="34" charset="0"/>
              <a:buChar char="•"/>
            </a:pPr>
            <a:endParaRPr lang="de-DE" noProof="0" dirty="0"/>
          </a:p>
          <a:p>
            <a:endParaRPr lang="de-DE" sz="1400" noProof="0" dirty="0"/>
          </a:p>
          <a:p>
            <a:endParaRPr lang="de-DE" sz="1400" noProof="0" dirty="0"/>
          </a:p>
          <a:p>
            <a:endParaRPr lang="de-DE" sz="1400" noProof="0" dirty="0"/>
          </a:p>
          <a:p>
            <a:pPr lvl="1"/>
            <a:endParaRPr lang="de-DE" noProof="0" dirty="0"/>
          </a:p>
          <a:p>
            <a:endParaRPr lang="de-DE" noProof="0" dirty="0"/>
          </a:p>
          <a:p>
            <a:pPr>
              <a:spcBef>
                <a:spcPts val="0"/>
              </a:spcBef>
              <a:defRPr/>
            </a:pPr>
            <a:endParaRPr lang="de-DE"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27</a:t>
            </a:fld>
            <a:endParaRPr lang="en-US"/>
          </a:p>
        </p:txBody>
      </p:sp>
    </p:spTree>
    <p:extLst>
      <p:ext uri="{BB962C8B-B14F-4D97-AF65-F5344CB8AC3E}">
        <p14:creationId xmlns:p14="http://schemas.microsoft.com/office/powerpoint/2010/main" val="760494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A20E-113A-4B51-9A2F-4A00430C5838}"/>
              </a:ext>
            </a:extLst>
          </p:cNvPr>
          <p:cNvSpPr>
            <a:spLocks noGrp="1"/>
          </p:cNvSpPr>
          <p:nvPr>
            <p:ph type="ctrTitle"/>
          </p:nvPr>
        </p:nvSpPr>
        <p:spPr/>
        <p:txBody>
          <a:bodyPr/>
          <a:lstStyle/>
          <a:p>
            <a:r>
              <a:rPr lang="de-DE" b="1" dirty="0">
                <a:latin typeface="Verdana" panose="020B0604030504040204" pitchFamily="34" charset="0"/>
                <a:ea typeface="Verdana" panose="020B0604030504040204" pitchFamily="34" charset="0"/>
                <a:cs typeface="Verdana" panose="020B0604030504040204" pitchFamily="34" charset="0"/>
              </a:rPr>
              <a:t>SZENARIENDISKUSSION: ZULIEFERER ZUM THEMA MENSCHENWÜRDIGE ARBEIT EINBINDEN</a:t>
            </a:r>
            <a:endParaRPr lang="de-DE" b="1" noProof="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endParaRPr lang="de-DE" b="1" noProof="0" dirty="0"/>
          </a:p>
          <a:p>
            <a:r>
              <a:rPr lang="de-DE" b="1" noProof="0" dirty="0">
                <a:latin typeface="Verdana" panose="020B0604030504040204" pitchFamily="34" charset="0"/>
                <a:ea typeface="Verdana" panose="020B0604030504040204" pitchFamily="34" charset="0"/>
                <a:cs typeface="Verdana" panose="020B0604030504040204" pitchFamily="34" charset="0"/>
              </a:rPr>
              <a:t>Szenario:</a:t>
            </a:r>
          </a:p>
          <a:p>
            <a:r>
              <a:rPr lang="de-DE" noProof="0" dirty="0">
                <a:latin typeface="Verdana" panose="020B0604030504040204" pitchFamily="34" charset="0"/>
                <a:ea typeface="Verdana" panose="020B0604030504040204" pitchFamily="34" charset="0"/>
                <a:cs typeface="Verdana" panose="020B0604030504040204" pitchFamily="34" charset="0"/>
              </a:rPr>
              <a:t>Ein*e Einkäufer*in besucht eine Produktionsstätte des Unternehmens in Südamerika um mit einigen lokalen Zulieferbetrieben zu sprechen. </a:t>
            </a:r>
          </a:p>
          <a:p>
            <a:endParaRPr lang="de-DE" dirty="0">
              <a:latin typeface="Verdana" panose="020B0604030504040204" pitchFamily="34" charset="0"/>
              <a:ea typeface="Verdana" panose="020B0604030504040204" pitchFamily="34" charset="0"/>
              <a:cs typeface="Verdana" panose="020B0604030504040204" pitchFamily="34" charset="0"/>
            </a:endParaRPr>
          </a:p>
          <a:p>
            <a:r>
              <a:rPr lang="de-DE" noProof="0" dirty="0">
                <a:latin typeface="Verdana" panose="020B0604030504040204" pitchFamily="34" charset="0"/>
                <a:ea typeface="Verdana" panose="020B0604030504040204" pitchFamily="34" charset="0"/>
                <a:cs typeface="Verdana" panose="020B0604030504040204" pitchFamily="34" charset="0"/>
              </a:rPr>
              <a:t>Während des Besuchs erwähnt der/die lokale Manager*in, dass eine NGO sich zu den Arbeitsbedingungen von Arbeitsmigrant*innen in der Fabrik erkundigt hat, auch mit Blick auf ausgelagerte Dienstleistungen. Diese behauptet, dass von Reinigungskräften – die durch einen externen Dienstleister gestellt werden – exzessive Arbeitszeiten für wenig Lohn verlangt werden und dass ihnen die Reisepässe weggenommen wurden, so dass sie nicht einfach gehen können. Die NGO droht mit einer Medienkampagne, sollte das Unternehmen nicht umgehend Maßnahmen ergreifen. </a:t>
            </a:r>
          </a:p>
          <a:p>
            <a:endParaRPr lang="de-DE" noProof="0" dirty="0">
              <a:latin typeface="Verdana" panose="020B0604030504040204" pitchFamily="34" charset="0"/>
              <a:ea typeface="Verdana" panose="020B0604030504040204" pitchFamily="34" charset="0"/>
              <a:cs typeface="Verdana" panose="020B0604030504040204" pitchFamily="34" charset="0"/>
            </a:endParaRPr>
          </a:p>
          <a:p>
            <a:r>
              <a:rPr lang="de-DE" noProof="0" dirty="0">
                <a:latin typeface="Verdana" panose="020B0604030504040204" pitchFamily="34" charset="0"/>
                <a:ea typeface="Verdana" panose="020B0604030504040204" pitchFamily="34" charset="0"/>
                <a:cs typeface="Verdana" panose="020B0604030504040204" pitchFamily="34" charset="0"/>
              </a:rPr>
              <a:t>Der/die lokale Manager*in sagt, dass einige der größtenteils weiblichen </a:t>
            </a:r>
            <a:r>
              <a:rPr lang="de-DE" dirty="0">
                <a:latin typeface="Verdana" panose="020B0604030504040204" pitchFamily="34" charset="0"/>
                <a:ea typeface="Verdana" panose="020B0604030504040204" pitchFamily="34" charset="0"/>
                <a:cs typeface="Verdana" panose="020B0604030504040204" pitchFamily="34" charset="0"/>
              </a:rPr>
              <a:t>Reinigungskräfte in der Tat unterernährt aussehen und ängstlich reagieren, wenn sie nach ihrem Wohlbefinden gefragt werden. </a:t>
            </a:r>
          </a:p>
          <a:p>
            <a:endParaRPr lang="de-DE" noProof="0" dirty="0">
              <a:latin typeface="Verdana" panose="020B0604030504040204" pitchFamily="34" charset="0"/>
              <a:ea typeface="Verdana" panose="020B0604030504040204" pitchFamily="34" charset="0"/>
              <a:cs typeface="Verdana" panose="020B0604030504040204" pitchFamily="34" charset="0"/>
            </a:endParaRPr>
          </a:p>
          <a:p>
            <a:r>
              <a:rPr lang="de-DE" noProof="0" dirty="0">
                <a:latin typeface="Verdana" panose="020B0604030504040204" pitchFamily="34" charset="0"/>
                <a:ea typeface="Verdana" panose="020B0604030504040204" pitchFamily="34" charset="0"/>
                <a:cs typeface="Verdana" panose="020B0604030504040204" pitchFamily="34" charset="0"/>
              </a:rPr>
              <a:t>Der/die Einkäufer*in </a:t>
            </a:r>
            <a:r>
              <a:rPr lang="de-DE" dirty="0">
                <a:latin typeface="Verdana" panose="020B0604030504040204" pitchFamily="34" charset="0"/>
                <a:ea typeface="Verdana" panose="020B0604030504040204" pitchFamily="34" charset="0"/>
                <a:cs typeface="Verdana" panose="020B0604030504040204" pitchFamily="34" charset="0"/>
              </a:rPr>
              <a:t>ist der Ansicht</a:t>
            </a:r>
            <a:r>
              <a:rPr lang="de-DE" noProof="0" dirty="0">
                <a:latin typeface="Verdana" panose="020B0604030504040204" pitchFamily="34" charset="0"/>
                <a:ea typeface="Verdana" panose="020B0604030504040204" pitchFamily="34" charset="0"/>
                <a:cs typeface="Verdana" panose="020B0604030504040204" pitchFamily="34" charset="0"/>
              </a:rPr>
              <a:t>, dass </a:t>
            </a:r>
            <a:r>
              <a:rPr lang="de-DE" dirty="0">
                <a:latin typeface="Verdana" panose="020B0604030504040204" pitchFamily="34" charset="0"/>
                <a:ea typeface="Verdana" panose="020B0604030504040204" pitchFamily="34" charset="0"/>
                <a:cs typeface="Verdana" panose="020B0604030504040204" pitchFamily="34" charset="0"/>
              </a:rPr>
              <a:t>ein signifikantes Risiko sowohl für das Unternehmen wie auch für die involvierten Personen besteht und möchte sicherstellen, dass das Problem für alle Parteien bestmöglich gelöst wird. </a:t>
            </a:r>
            <a:endParaRPr lang="de-DE" sz="1400" noProof="0" dirty="0"/>
          </a:p>
          <a:p>
            <a:endParaRPr lang="de-DE" sz="1400" noProof="0" dirty="0"/>
          </a:p>
          <a:p>
            <a:endParaRPr lang="de-DE" sz="1400" noProof="0" dirty="0"/>
          </a:p>
          <a:p>
            <a:pPr lvl="1"/>
            <a:endParaRPr lang="de-DE" noProof="0" dirty="0"/>
          </a:p>
          <a:p>
            <a:endParaRPr lang="de-DE" noProof="0" dirty="0"/>
          </a:p>
          <a:p>
            <a:pPr>
              <a:spcBef>
                <a:spcPts val="0"/>
              </a:spcBef>
              <a:defRPr/>
            </a:pPr>
            <a:endParaRPr lang="de-DE"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28</a:t>
            </a:fld>
            <a:endParaRPr lang="en-US"/>
          </a:p>
        </p:txBody>
      </p:sp>
    </p:spTree>
    <p:extLst>
      <p:ext uri="{BB962C8B-B14F-4D97-AF65-F5344CB8AC3E}">
        <p14:creationId xmlns:p14="http://schemas.microsoft.com/office/powerpoint/2010/main" val="3775322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A20E-113A-4B51-9A2F-4A00430C5838}"/>
              </a:ext>
            </a:extLst>
          </p:cNvPr>
          <p:cNvSpPr>
            <a:spLocks noGrp="1"/>
          </p:cNvSpPr>
          <p:nvPr>
            <p:ph type="ctrTitle"/>
          </p:nvPr>
        </p:nvSpPr>
        <p:spPr/>
        <p:txBody>
          <a:bodyPr/>
          <a:lstStyle/>
          <a:p>
            <a:r>
              <a:rPr lang="de-DE" b="1" dirty="0">
                <a:latin typeface="Verdana" panose="020B0604030504040204" pitchFamily="34" charset="0"/>
                <a:ea typeface="Verdana" panose="020B0604030504040204" pitchFamily="34" charset="0"/>
                <a:cs typeface="Verdana" panose="020B0604030504040204" pitchFamily="34" charset="0"/>
              </a:rPr>
              <a:t>SZENARIENDISKUSSION: ZULIEFERER ZUM THEMA MENSCHENWÜRDIGE ARBEIT EINBINDEN</a:t>
            </a:r>
            <a:endParaRPr lang="de-DE" b="1" noProof="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endParaRPr lang="de-DE" b="1" noProof="0" dirty="0"/>
          </a:p>
          <a:p>
            <a:r>
              <a:rPr lang="de-DE" b="1" noProof="0" dirty="0">
                <a:latin typeface="Verdana" panose="020B0604030504040204" pitchFamily="34" charset="0"/>
                <a:ea typeface="Verdana" panose="020B0604030504040204" pitchFamily="34" charset="0"/>
                <a:cs typeface="Verdana" panose="020B0604030504040204" pitchFamily="34" charset="0"/>
              </a:rPr>
              <a:t>Nachbesprechung im Plenum</a:t>
            </a:r>
          </a:p>
          <a:p>
            <a:endParaRPr lang="de-DE" sz="1200" noProof="0" dirty="0">
              <a:latin typeface="Verdana" panose="020B0604030504040204" pitchFamily="34" charset="0"/>
              <a:ea typeface="Verdana" panose="020B0604030504040204" pitchFamily="34" charset="0"/>
              <a:cs typeface="Verdana" panose="020B0604030504040204" pitchFamily="34" charset="0"/>
            </a:endParaRPr>
          </a:p>
          <a:p>
            <a:r>
              <a:rPr lang="de-DE" b="1" noProof="0" dirty="0">
                <a:solidFill>
                  <a:schemeClr val="tx1"/>
                </a:solidFill>
                <a:latin typeface="Verdana" panose="020B0604030504040204" pitchFamily="34" charset="0"/>
                <a:ea typeface="Verdana" panose="020B0604030504040204" pitchFamily="34" charset="0"/>
                <a:cs typeface="Verdana" panose="020B0604030504040204" pitchFamily="34" charset="0"/>
              </a:rPr>
              <a:t>Fragen für die Nachbesprechung:</a:t>
            </a:r>
            <a:endParaRPr lang="de-DE"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de-DE" noProof="0" dirty="0">
                <a:solidFill>
                  <a:schemeClr val="tx1"/>
                </a:solidFill>
                <a:latin typeface="Verdana" panose="020B0604030504040204" pitchFamily="34" charset="0"/>
                <a:ea typeface="Verdana" panose="020B0604030504040204" pitchFamily="34" charset="0"/>
                <a:cs typeface="Verdana" panose="020B0604030504040204" pitchFamily="34" charset="0"/>
              </a:rPr>
              <a:t>Welche Optionen hat das Unternehmen, </a:t>
            </a:r>
            <a:r>
              <a:rPr lang="de-DE" dirty="0">
                <a:solidFill>
                  <a:schemeClr val="tx1"/>
                </a:solidFill>
                <a:latin typeface="Verdana" panose="020B0604030504040204" pitchFamily="34" charset="0"/>
                <a:ea typeface="Verdana" panose="020B0604030504040204" pitchFamily="34" charset="0"/>
                <a:cs typeface="Verdana" panose="020B0604030504040204" pitchFamily="34" charset="0"/>
              </a:rPr>
              <a:t>um die Situation zu lösen und was sind die jeweiligen Vor- und Nachteile, eingedenk der möglichen Resultate für das Unternehmen selbst und die Reinigungskräfte? </a:t>
            </a:r>
            <a:endParaRPr lang="de-DE"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endParaRPr lang="de-DE"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2" indent="-285750" algn="l">
              <a:lnSpc>
                <a:spcPct val="90000"/>
              </a:lnSpc>
              <a:spcBef>
                <a:spcPts val="600"/>
              </a:spcBef>
              <a:buFont typeface="Wingdings" panose="05000000000000000000" pitchFamily="2" charset="2"/>
              <a:buChar char="§"/>
            </a:pPr>
            <a:r>
              <a:rPr lang="de-DE" sz="1600" noProof="0" dirty="0">
                <a:solidFill>
                  <a:schemeClr val="tx1"/>
                </a:solidFill>
                <a:latin typeface="Verdana" panose="020B0604030504040204" pitchFamily="34" charset="0"/>
                <a:ea typeface="Verdana" panose="020B0604030504040204" pitchFamily="34" charset="0"/>
                <a:cs typeface="Verdana" panose="020B0604030504040204" pitchFamily="34" charset="0"/>
              </a:rPr>
              <a:t>Den Vertrag mit der Reinigungsfirma beenden und Ersatz finden</a:t>
            </a:r>
          </a:p>
          <a:p>
            <a:pPr marL="742950" lvl="2" indent="-285750" algn="l">
              <a:lnSpc>
                <a:spcPct val="90000"/>
              </a:lnSpc>
              <a:spcBef>
                <a:spcPts val="600"/>
              </a:spcBef>
              <a:buFont typeface="Wingdings" panose="05000000000000000000" pitchFamily="2" charset="2"/>
              <a:buChar char="§"/>
            </a:pPr>
            <a:endParaRPr lang="de-DE"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2" indent="-285750" algn="l">
              <a:lnSpc>
                <a:spcPct val="90000"/>
              </a:lnSpc>
              <a:spcBef>
                <a:spcPts val="600"/>
              </a:spcBef>
              <a:buFont typeface="Wingdings" panose="05000000000000000000" pitchFamily="2" charset="2"/>
              <a:buChar char="§"/>
            </a:pPr>
            <a:r>
              <a:rPr lang="de-DE" sz="1600" noProof="0" dirty="0">
                <a:solidFill>
                  <a:schemeClr val="tx1"/>
                </a:solidFill>
                <a:latin typeface="Verdana" panose="020B0604030504040204" pitchFamily="34" charset="0"/>
                <a:ea typeface="Verdana" panose="020B0604030504040204" pitchFamily="34" charset="0"/>
                <a:cs typeface="Verdana" panose="020B0604030504040204" pitchFamily="34" charset="0"/>
              </a:rPr>
              <a:t>Den Fall den lokalen Behörden übergeben</a:t>
            </a:r>
          </a:p>
          <a:p>
            <a:pPr marL="742950" lvl="2" indent="-285750" algn="l">
              <a:lnSpc>
                <a:spcPct val="90000"/>
              </a:lnSpc>
              <a:spcBef>
                <a:spcPts val="600"/>
              </a:spcBef>
              <a:buFont typeface="Wingdings" panose="05000000000000000000" pitchFamily="2" charset="2"/>
              <a:buChar char="§"/>
            </a:pPr>
            <a:endParaRPr lang="de-DE"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2" indent="-285750" algn="l">
              <a:lnSpc>
                <a:spcPct val="90000"/>
              </a:lnSpc>
              <a:spcBef>
                <a:spcPts val="600"/>
              </a:spcBef>
              <a:buFont typeface="Wingdings" panose="05000000000000000000" pitchFamily="2" charset="2"/>
              <a:buChar char="§"/>
            </a:pP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Mit der Reinigungsfirma zusammenarbeiten, um das Problem zu lösen</a:t>
            </a:r>
            <a:endParaRPr lang="de-DE"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2" indent="-285750" algn="l">
              <a:lnSpc>
                <a:spcPct val="90000"/>
              </a:lnSpc>
              <a:spcBef>
                <a:spcPts val="600"/>
              </a:spcBef>
              <a:buFont typeface="Wingdings" panose="05000000000000000000" pitchFamily="2" charset="2"/>
              <a:buChar char="§"/>
            </a:pPr>
            <a:endParaRPr lang="de-DE"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2" indent="-285750" algn="l">
              <a:lnSpc>
                <a:spcPct val="90000"/>
              </a:lnSpc>
              <a:spcBef>
                <a:spcPts val="600"/>
              </a:spcBef>
              <a:buFont typeface="Wingdings" panose="05000000000000000000" pitchFamily="2" charset="2"/>
              <a:buChar char="§"/>
            </a:pPr>
            <a:r>
              <a:rPr lang="de-DE" sz="1600" noProof="0" dirty="0">
                <a:solidFill>
                  <a:schemeClr val="tx1"/>
                </a:solidFill>
                <a:latin typeface="Verdana" panose="020B0604030504040204" pitchFamily="34" charset="0"/>
                <a:ea typeface="Verdana" panose="020B0604030504040204" pitchFamily="34" charset="0"/>
                <a:cs typeface="Verdana" panose="020B0604030504040204" pitchFamily="34" charset="0"/>
              </a:rPr>
              <a:t>Relevante </a:t>
            </a:r>
            <a:r>
              <a:rPr lang="de-DE" sz="1600" noProof="0" dirty="0" err="1">
                <a:solidFill>
                  <a:schemeClr val="tx1"/>
                </a:solidFill>
                <a:latin typeface="Verdana" panose="020B0604030504040204" pitchFamily="34" charset="0"/>
                <a:ea typeface="Verdana" panose="020B0604030504040204" pitchFamily="34" charset="0"/>
                <a:cs typeface="Verdana" panose="020B0604030504040204" pitchFamily="34" charset="0"/>
              </a:rPr>
              <a:t>Unternehmenspolicies</a:t>
            </a:r>
            <a:r>
              <a:rPr lang="de-DE" sz="1600" noProof="0" dirty="0">
                <a:solidFill>
                  <a:schemeClr val="tx1"/>
                </a:solidFill>
                <a:latin typeface="Verdana" panose="020B0604030504040204" pitchFamily="34" charset="0"/>
                <a:ea typeface="Verdana" panose="020B0604030504040204" pitchFamily="34" charset="0"/>
                <a:cs typeface="Verdana" panose="020B0604030504040204" pitchFamily="34" charset="0"/>
              </a:rPr>
              <a:t> und –</a:t>
            </a:r>
            <a:r>
              <a:rPr lang="de-DE" sz="1600" noProof="0" dirty="0" err="1">
                <a:solidFill>
                  <a:schemeClr val="tx1"/>
                </a:solidFill>
                <a:latin typeface="Verdana" panose="020B0604030504040204" pitchFamily="34" charset="0"/>
                <a:ea typeface="Verdana" panose="020B0604030504040204" pitchFamily="34" charset="0"/>
                <a:cs typeface="Verdana" panose="020B0604030504040204" pitchFamily="34" charset="0"/>
              </a:rPr>
              <a:t>prozesse</a:t>
            </a:r>
            <a:r>
              <a:rPr lang="de-DE" sz="1600" noProof="0" dirty="0">
                <a:solidFill>
                  <a:schemeClr val="tx1"/>
                </a:solidFill>
                <a:latin typeface="Verdana" panose="020B0604030504040204" pitchFamily="34" charset="0"/>
                <a:ea typeface="Verdana" panose="020B0604030504040204" pitchFamily="34" charset="0"/>
                <a:cs typeface="Verdana" panose="020B0604030504040204" pitchFamily="34" charset="0"/>
              </a:rPr>
              <a:t> anpassen, wobei zu bedenken ist, dass dies möglicherweise ein umfassenderes Problem ist, das nicht auf diese eine Fabrik beschränkt ist</a:t>
            </a:r>
          </a:p>
          <a:p>
            <a:endParaRPr lang="de-DE" sz="1200" noProof="0" dirty="0">
              <a:solidFill>
                <a:schemeClr val="tx1"/>
              </a:solidFill>
            </a:endParaRPr>
          </a:p>
          <a:p>
            <a:endParaRPr lang="de-DE" sz="1800" noProof="0" dirty="0"/>
          </a:p>
          <a:p>
            <a:pPr lvl="1"/>
            <a:endParaRPr lang="de-DE" sz="1800" noProof="0" dirty="0"/>
          </a:p>
          <a:p>
            <a:endParaRPr lang="de-DE" sz="1800" noProof="0" dirty="0"/>
          </a:p>
          <a:p>
            <a:pPr>
              <a:spcBef>
                <a:spcPts val="0"/>
              </a:spcBef>
              <a:defRPr/>
            </a:pPr>
            <a:endParaRPr lang="de-DE" sz="1800"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29</a:t>
            </a:fld>
            <a:endParaRPr lang="en-US"/>
          </a:p>
        </p:txBody>
      </p:sp>
    </p:spTree>
    <p:extLst>
      <p:ext uri="{BB962C8B-B14F-4D97-AF65-F5344CB8AC3E}">
        <p14:creationId xmlns:p14="http://schemas.microsoft.com/office/powerpoint/2010/main" val="50238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3</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a16="http://schemas.microsoft.com/office/drawing/2014/main"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a:solidFill>
                <a:prstClr val="white"/>
              </a:solidFill>
              <a:latin typeface="+mj-lt"/>
            </a:endParaRPr>
          </a:p>
          <a:p>
            <a:endParaRPr lang="en-GB" sz="3600" dirty="0">
              <a:solidFill>
                <a:prstClr val="white"/>
              </a:solidFill>
              <a:latin typeface="+mj-lt"/>
            </a:endParaRPr>
          </a:p>
          <a:p>
            <a:r>
              <a:rPr lang="en-GB" sz="3600" b="1" dirty="0">
                <a:solidFill>
                  <a:prstClr val="white"/>
                </a:solidFill>
                <a:latin typeface="Verdana" panose="020B0604030504040204" pitchFamily="34" charset="0"/>
                <a:ea typeface="Verdana" panose="020B0604030504040204" pitchFamily="34" charset="0"/>
                <a:cs typeface="Verdana" panose="020B0604030504040204" pitchFamily="34" charset="0"/>
              </a:rPr>
              <a:t>ÜBUNG 1</a:t>
            </a:r>
          </a:p>
          <a:p>
            <a:r>
              <a:rPr lang="en-GB" sz="3200" dirty="0">
                <a:solidFill>
                  <a:prstClr val="white"/>
                </a:solidFill>
                <a:latin typeface="Verdana" panose="020B0604030504040204" pitchFamily="34" charset="0"/>
                <a:ea typeface="Verdana" panose="020B0604030504040204" pitchFamily="34" charset="0"/>
                <a:cs typeface="Verdana" panose="020B0604030504040204" pitchFamily="34" charset="0"/>
              </a:rPr>
              <a:t>WARM-UP-ÜBUNGEN</a:t>
            </a:r>
          </a:p>
        </p:txBody>
      </p:sp>
    </p:spTree>
    <p:extLst>
      <p:ext uri="{BB962C8B-B14F-4D97-AF65-F5344CB8AC3E}">
        <p14:creationId xmlns:p14="http://schemas.microsoft.com/office/powerpoint/2010/main" val="3009945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30</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a16="http://schemas.microsoft.com/office/drawing/2014/main"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a:solidFill>
                <a:prstClr val="white"/>
              </a:solidFill>
              <a:latin typeface="+mj-lt"/>
            </a:endParaRPr>
          </a:p>
          <a:p>
            <a:endParaRPr lang="en-GB" sz="3600" dirty="0">
              <a:solidFill>
                <a:prstClr val="white"/>
              </a:solidFill>
              <a:latin typeface="+mj-lt"/>
            </a:endParaRPr>
          </a:p>
          <a:p>
            <a:endParaRPr lang="en-GB" sz="3600" dirty="0">
              <a:solidFill>
                <a:schemeClr val="bg1"/>
              </a:solidFill>
              <a:latin typeface="+mj-lt"/>
            </a:endParaRPr>
          </a:p>
          <a:p>
            <a:r>
              <a:rPr lang="en-GB" sz="3600" b="1" dirty="0" err="1">
                <a:solidFill>
                  <a:schemeClr val="bg1"/>
                </a:solidFill>
                <a:latin typeface="Verdana" panose="020B0604030504040204" pitchFamily="34" charset="0"/>
                <a:ea typeface="Verdana" panose="020B0604030504040204" pitchFamily="34" charset="0"/>
                <a:cs typeface="Verdana" panose="020B0604030504040204" pitchFamily="34" charset="0"/>
              </a:rPr>
              <a:t>Haben</a:t>
            </a:r>
            <a:r>
              <a:rPr lang="en-GB" sz="3600" b="1" dirty="0">
                <a:solidFill>
                  <a:schemeClr val="bg1"/>
                </a:solidFill>
                <a:latin typeface="Verdana" panose="020B0604030504040204" pitchFamily="34" charset="0"/>
                <a:ea typeface="Verdana" panose="020B0604030504040204" pitchFamily="34" charset="0"/>
                <a:cs typeface="Verdana" panose="020B0604030504040204" pitchFamily="34" charset="0"/>
              </a:rPr>
              <a:t> Sie </a:t>
            </a:r>
            <a:r>
              <a:rPr lang="en-GB" sz="3600" b="1" dirty="0" err="1">
                <a:solidFill>
                  <a:schemeClr val="bg1"/>
                </a:solidFill>
                <a:latin typeface="Verdana" panose="020B0604030504040204" pitchFamily="34" charset="0"/>
                <a:ea typeface="Verdana" panose="020B0604030504040204" pitchFamily="34" charset="0"/>
                <a:cs typeface="Verdana" panose="020B0604030504040204" pitchFamily="34" charset="0"/>
              </a:rPr>
              <a:t>Fragen</a:t>
            </a:r>
            <a:r>
              <a:rPr lang="en-GB" sz="36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485353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6F868B-398B-42D4-B787-6340D264042D}"/>
              </a:ext>
            </a:extLst>
          </p:cNvPr>
          <p:cNvSpPr>
            <a:spLocks noGrp="1"/>
          </p:cNvSpPr>
          <p:nvPr>
            <p:ph type="body" sz="quarter" idx="10"/>
          </p:nvPr>
        </p:nvSpPr>
        <p:spPr/>
        <p:txBody>
          <a:bodyPr/>
          <a:lstStyle/>
          <a:p>
            <a:pPr marL="0" indent="0">
              <a:buNone/>
            </a:pPr>
            <a:r>
              <a:rPr lang="de-DE" sz="1600" noProof="0" dirty="0">
                <a:solidFill>
                  <a:srgbClr val="FF0000"/>
                </a:solidFill>
                <a:latin typeface="Verdana" panose="020B0604030504040204" pitchFamily="34" charset="0"/>
                <a:ea typeface="Verdana" panose="020B0604030504040204" pitchFamily="34" charset="0"/>
                <a:cs typeface="Verdana" panose="020B0604030504040204" pitchFamily="34" charset="0"/>
              </a:rPr>
              <a:t>Optional: Standardtextbausteine Ihres Unternehmens hier einfügen</a:t>
            </a:r>
          </a:p>
          <a:p>
            <a:pPr marL="0" indent="0">
              <a:buNone/>
            </a:pPr>
            <a:endParaRPr lang="de-DE" sz="1600" noProof="0" dirty="0"/>
          </a:p>
        </p:txBody>
      </p:sp>
      <p:sp>
        <p:nvSpPr>
          <p:cNvPr id="3" name="Slide Number Placeholder 2">
            <a:extLst>
              <a:ext uri="{FF2B5EF4-FFF2-40B4-BE49-F238E27FC236}">
                <a16:creationId xmlns:a16="http://schemas.microsoft.com/office/drawing/2014/main" id="{01BF4927-BD5D-4EB9-A0EF-D263AAFF2893}"/>
              </a:ext>
            </a:extLst>
          </p:cNvPr>
          <p:cNvSpPr>
            <a:spLocks noGrp="1"/>
          </p:cNvSpPr>
          <p:nvPr>
            <p:ph type="sldNum" sz="quarter" idx="4"/>
          </p:nvPr>
        </p:nvSpPr>
        <p:spPr/>
        <p:txBody>
          <a:bodyPr/>
          <a:lstStyle/>
          <a:p>
            <a:fld id="{E1C3621B-6C8A-6941-9CAD-B981455913CB}" type="slidenum">
              <a:rPr lang="en-US" smtClean="0"/>
              <a:pPr/>
              <a:t>31</a:t>
            </a:fld>
            <a:endParaRPr lang="en-US"/>
          </a:p>
        </p:txBody>
      </p:sp>
      <p:sp>
        <p:nvSpPr>
          <p:cNvPr id="4" name="Title 3">
            <a:extLst>
              <a:ext uri="{FF2B5EF4-FFF2-40B4-BE49-F238E27FC236}">
                <a16:creationId xmlns:a16="http://schemas.microsoft.com/office/drawing/2014/main" id="{76A6EE66-9071-4D98-BADD-B51E3CB9C0C1}"/>
              </a:ext>
            </a:extLst>
          </p:cNvPr>
          <p:cNvSpPr>
            <a:spLocks noGrp="1"/>
          </p:cNvSpPr>
          <p:nvPr>
            <p:ph type="ctrTitle"/>
          </p:nvPr>
        </p:nvSpPr>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Kontaktieren Sie uns</a:t>
            </a:r>
          </a:p>
        </p:txBody>
      </p:sp>
      <p:sp>
        <p:nvSpPr>
          <p:cNvPr id="5" name="Subtitle 4">
            <a:extLst>
              <a:ext uri="{FF2B5EF4-FFF2-40B4-BE49-F238E27FC236}">
                <a16:creationId xmlns:a16="http://schemas.microsoft.com/office/drawing/2014/main" id="{29D33EF1-DA48-4D86-9180-CE147C81C1F5}"/>
              </a:ext>
            </a:extLst>
          </p:cNvPr>
          <p:cNvSpPr>
            <a:spLocks noGrp="1"/>
          </p:cNvSpPr>
          <p:nvPr>
            <p:ph type="subTitle" idx="1"/>
          </p:nvPr>
        </p:nvSpPr>
        <p:spPr/>
        <p:txBody>
          <a:bodyPr/>
          <a:lstStyle/>
          <a:p>
            <a:r>
              <a:rPr lang="de-DE" noProof="0" dirty="0">
                <a:latin typeface="Verdana" panose="020B0604030504040204" pitchFamily="34" charset="0"/>
                <a:ea typeface="Verdana" panose="020B0604030504040204" pitchFamily="34" charset="0"/>
                <a:cs typeface="Verdana" panose="020B0604030504040204" pitchFamily="34" charset="0"/>
              </a:rPr>
              <a:t>Hauptkontakt einfügen:</a:t>
            </a:r>
          </a:p>
          <a:p>
            <a:endParaRPr lang="de-DE" noProof="0" dirty="0">
              <a:latin typeface="Verdana" panose="020B0604030504040204" pitchFamily="34" charset="0"/>
              <a:ea typeface="Verdana" panose="020B0604030504040204" pitchFamily="34" charset="0"/>
              <a:cs typeface="Verdana" panose="020B0604030504040204" pitchFamily="34" charset="0"/>
            </a:endParaRPr>
          </a:p>
          <a:p>
            <a:r>
              <a:rPr lang="de-DE" noProof="0" dirty="0">
                <a:latin typeface="Verdana" panose="020B0604030504040204" pitchFamily="34" charset="0"/>
                <a:ea typeface="Verdana" panose="020B0604030504040204" pitchFamily="34" charset="0"/>
                <a:cs typeface="Verdana" panose="020B0604030504040204" pitchFamily="34" charset="0"/>
              </a:rPr>
              <a:t>Name</a:t>
            </a:r>
          </a:p>
          <a:p>
            <a:r>
              <a:rPr lang="de-DE" noProof="0" dirty="0">
                <a:latin typeface="Verdana" panose="020B0604030504040204" pitchFamily="34" charset="0"/>
                <a:ea typeface="Verdana" panose="020B0604030504040204" pitchFamily="34" charset="0"/>
                <a:cs typeface="Verdana" panose="020B0604030504040204" pitchFamily="34" charset="0"/>
              </a:rPr>
              <a:t>Titel</a:t>
            </a:r>
          </a:p>
          <a:p>
            <a:r>
              <a:rPr lang="de-DE" noProof="0" dirty="0">
                <a:latin typeface="Verdana" panose="020B0604030504040204" pitchFamily="34" charset="0"/>
                <a:ea typeface="Verdana" panose="020B0604030504040204" pitchFamily="34" charset="0"/>
                <a:cs typeface="Verdana" panose="020B0604030504040204" pitchFamily="34" charset="0"/>
              </a:rPr>
              <a:t>Email</a:t>
            </a:r>
          </a:p>
          <a:p>
            <a:endParaRPr lang="de-DE" noProof="0" dirty="0"/>
          </a:p>
          <a:p>
            <a:endParaRPr lang="de-DE" noProof="0" dirty="0"/>
          </a:p>
        </p:txBody>
      </p:sp>
    </p:spTree>
    <p:extLst>
      <p:ext uri="{BB962C8B-B14F-4D97-AF65-F5344CB8AC3E}">
        <p14:creationId xmlns:p14="http://schemas.microsoft.com/office/powerpoint/2010/main" val="3801619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A20E-113A-4B51-9A2F-4A00430C5838}"/>
              </a:ext>
            </a:extLst>
          </p:cNvPr>
          <p:cNvSpPr>
            <a:spLocks noGrp="1"/>
          </p:cNvSpPr>
          <p:nvPr>
            <p:ph type="ctrTitle"/>
          </p:nvPr>
        </p:nvSpPr>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WARM-UP-ÜBUNG #1   </a:t>
            </a:r>
          </a:p>
        </p:txBody>
      </p:sp>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1379796"/>
            <a:ext cx="11172406" cy="4792409"/>
          </a:xfrm>
        </p:spPr>
        <p:txBody>
          <a:bodyPr vert="horz" lIns="91440" tIns="45720" rIns="91440" bIns="45720" numCol="1" rtlCol="0" anchor="t">
            <a:noAutofit/>
          </a:bodyPr>
          <a:lstStyle/>
          <a:p>
            <a:pPr marL="285750" indent="-285750">
              <a:buFont typeface="Arial" panose="020B0604020202020204" pitchFamily="34" charset="0"/>
              <a:buChar char="•"/>
            </a:pPr>
            <a:endParaRPr lang="de-DE" sz="4800" noProof="0" dirty="0"/>
          </a:p>
          <a:p>
            <a:pPr marL="285750" indent="-285750">
              <a:buFont typeface="Arial" panose="020B0604020202020204" pitchFamily="34" charset="0"/>
              <a:buChar char="•"/>
            </a:pPr>
            <a:endParaRPr lang="de-DE" sz="4800" noProof="0" dirty="0"/>
          </a:p>
          <a:p>
            <a:r>
              <a:rPr lang="de-DE" sz="4000" noProof="0" dirty="0">
                <a:latin typeface="Verdana" panose="020B0604030504040204" pitchFamily="34" charset="0"/>
                <a:ea typeface="Verdana" panose="020B0604030504040204" pitchFamily="34" charset="0"/>
                <a:cs typeface="Verdana" panose="020B0604030504040204" pitchFamily="34" charset="0"/>
              </a:rPr>
              <a:t>Als Einkäufer*in, wo begegnen Sie in Ihrer täglichen Arbeit möglichen Auswirkungen auf menschenwürdige Arbeit? </a:t>
            </a:r>
          </a:p>
          <a:p>
            <a:pPr marL="285750" indent="-285750">
              <a:buFont typeface="Arial" panose="020B0604020202020204" pitchFamily="34" charset="0"/>
              <a:buChar char="•"/>
            </a:pPr>
            <a:endParaRPr lang="de-DE" sz="4400" noProof="0" dirty="0"/>
          </a:p>
          <a:p>
            <a:endParaRPr lang="de-DE" sz="4400" noProof="0" dirty="0"/>
          </a:p>
          <a:p>
            <a:pPr lvl="1"/>
            <a:endParaRPr lang="de-DE" sz="4400" noProof="0" dirty="0"/>
          </a:p>
          <a:p>
            <a:endParaRPr lang="de-DE" sz="4800" noProof="0" dirty="0"/>
          </a:p>
          <a:p>
            <a:pPr>
              <a:spcBef>
                <a:spcPts val="0"/>
              </a:spcBef>
              <a:defRPr/>
            </a:pPr>
            <a:endParaRPr lang="de-DE" sz="4800"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4</a:t>
            </a:fld>
            <a:endParaRPr lang="en-US"/>
          </a:p>
        </p:txBody>
      </p:sp>
    </p:spTree>
    <p:extLst>
      <p:ext uri="{BB962C8B-B14F-4D97-AF65-F5344CB8AC3E}">
        <p14:creationId xmlns:p14="http://schemas.microsoft.com/office/powerpoint/2010/main" val="157756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A20E-113A-4B51-9A2F-4A00430C5838}"/>
              </a:ext>
            </a:extLst>
          </p:cNvPr>
          <p:cNvSpPr>
            <a:spLocks noGrp="1"/>
          </p:cNvSpPr>
          <p:nvPr>
            <p:ph type="ctrTitle"/>
          </p:nvPr>
        </p:nvSpPr>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WARM-UP-ÜBUNG #2   </a:t>
            </a:r>
          </a:p>
        </p:txBody>
      </p:sp>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1379796"/>
            <a:ext cx="11172406" cy="4792409"/>
          </a:xfrm>
        </p:spPr>
        <p:txBody>
          <a:bodyPr vert="horz" lIns="91440" tIns="45720" rIns="91440" bIns="45720" numCol="1" rtlCol="0" anchor="t">
            <a:noAutofit/>
          </a:bodyPr>
          <a:lstStyle/>
          <a:p>
            <a:r>
              <a:rPr lang="de-DE" sz="3200" b="1" noProof="0" dirty="0">
                <a:latin typeface="Verdana" panose="020B0604030504040204" pitchFamily="34" charset="0"/>
                <a:ea typeface="Verdana" panose="020B0604030504040204" pitchFamily="34" charset="0"/>
                <a:cs typeface="Verdana" panose="020B0604030504040204" pitchFamily="34" charset="0"/>
              </a:rPr>
              <a:t>Ein gemeinsames Verständnis </a:t>
            </a:r>
            <a:r>
              <a:rPr lang="de-DE" sz="3200" b="1" dirty="0">
                <a:latin typeface="Verdana" panose="020B0604030504040204" pitchFamily="34" charset="0"/>
                <a:ea typeface="Verdana" panose="020B0604030504040204" pitchFamily="34" charset="0"/>
                <a:cs typeface="Verdana" panose="020B0604030504040204" pitchFamily="34" charset="0"/>
              </a:rPr>
              <a:t>aufbauen</a:t>
            </a:r>
          </a:p>
          <a:p>
            <a:endParaRPr lang="de-DE" sz="4800" noProof="0" dirty="0">
              <a:latin typeface="Verdana" panose="020B0604030504040204" pitchFamily="34" charset="0"/>
              <a:ea typeface="Verdana" panose="020B0604030504040204" pitchFamily="34" charset="0"/>
              <a:cs typeface="Verdana" panose="020B0604030504040204" pitchFamily="34" charset="0"/>
            </a:endParaRPr>
          </a:p>
          <a:p>
            <a:endParaRPr lang="de-DE" sz="4800" noProof="0" dirty="0">
              <a:latin typeface="Verdana" panose="020B0604030504040204" pitchFamily="34" charset="0"/>
              <a:ea typeface="Verdana" panose="020B0604030504040204" pitchFamily="34" charset="0"/>
              <a:cs typeface="Verdana" panose="020B0604030504040204" pitchFamily="34" charset="0"/>
            </a:endParaRPr>
          </a:p>
          <a:p>
            <a:r>
              <a:rPr lang="de-DE" sz="4000" noProof="0" dirty="0">
                <a:latin typeface="Verdana" panose="020B0604030504040204" pitchFamily="34" charset="0"/>
                <a:ea typeface="Verdana" panose="020B0604030504040204" pitchFamily="34" charset="0"/>
                <a:cs typeface="Verdana" panose="020B0604030504040204" pitchFamily="34" charset="0"/>
              </a:rPr>
              <a:t>Was meinen wir, wen wir von menschenwürdiger Arbeit sprechen? </a:t>
            </a:r>
            <a:endParaRPr lang="de-DE" sz="4400" noProof="0" dirty="0"/>
          </a:p>
          <a:p>
            <a:pPr marL="285750" indent="-285750">
              <a:buFont typeface="Arial" panose="020B0604020202020204" pitchFamily="34" charset="0"/>
              <a:buChar char="•"/>
            </a:pPr>
            <a:endParaRPr lang="de-DE" sz="4400" noProof="0" dirty="0"/>
          </a:p>
          <a:p>
            <a:endParaRPr lang="de-DE" sz="1400" noProof="0" dirty="0"/>
          </a:p>
          <a:p>
            <a:endParaRPr lang="de-DE" sz="1800" noProof="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lvl="1"/>
            <a:endParaRPr lang="de-DE" sz="4400" noProof="0" dirty="0"/>
          </a:p>
          <a:p>
            <a:endParaRPr lang="de-DE" sz="4800" noProof="0" dirty="0"/>
          </a:p>
          <a:p>
            <a:pPr>
              <a:spcBef>
                <a:spcPts val="0"/>
              </a:spcBef>
              <a:defRPr/>
            </a:pPr>
            <a:endParaRPr lang="de-DE" sz="4800"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C3621B-6C8A-6941-9CAD-B981455913CB}" type="slidenum">
              <a:rPr kumimoji="0" lang="en-US" sz="1000" b="0" i="0" u="none" strike="noStrike" kern="1200" cap="none" spc="0" normalizeH="0" baseline="0" noProof="0" smtClean="0">
                <a:ln>
                  <a:noFill/>
                </a:ln>
                <a:solidFill>
                  <a:prstClr val="white"/>
                </a:solidFill>
                <a:effectLst/>
                <a:uLnTx/>
                <a:uFillTx/>
                <a:latin typeface="Flama-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prstClr val="white"/>
              </a:solidFill>
              <a:effectLst/>
              <a:uLnTx/>
              <a:uFillTx/>
              <a:latin typeface="Flama-Book"/>
              <a:ea typeface="+mn-ea"/>
              <a:cs typeface="+mn-cs"/>
            </a:endParaRPr>
          </a:p>
        </p:txBody>
      </p:sp>
    </p:spTree>
    <p:extLst>
      <p:ext uri="{BB962C8B-B14F-4D97-AF65-F5344CB8AC3E}">
        <p14:creationId xmlns:p14="http://schemas.microsoft.com/office/powerpoint/2010/main" val="2755047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A20E-113A-4B51-9A2F-4A00430C5838}"/>
              </a:ext>
            </a:extLst>
          </p:cNvPr>
          <p:cNvSpPr>
            <a:spLocks noGrp="1"/>
          </p:cNvSpPr>
          <p:nvPr>
            <p:ph type="ctrTitle"/>
          </p:nvPr>
        </p:nvSpPr>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WARM-UP-ÜBUNG #3   </a:t>
            </a:r>
          </a:p>
        </p:txBody>
      </p:sp>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pPr>
              <a:spcAft>
                <a:spcPts val="1200"/>
              </a:spcAft>
            </a:pPr>
            <a:r>
              <a:rPr lang="de-DE" sz="3200" b="1" noProof="0" dirty="0">
                <a:latin typeface="Verdana" panose="020B0604030504040204" pitchFamily="34" charset="0"/>
                <a:ea typeface="Verdana" panose="020B0604030504040204" pitchFamily="34" charset="0"/>
                <a:cs typeface="Verdana" panose="020B0604030504040204" pitchFamily="34" charset="0"/>
              </a:rPr>
              <a:t>Diskussion:</a:t>
            </a:r>
          </a:p>
          <a:p>
            <a:pPr marL="457200" indent="-457200">
              <a:spcAft>
                <a:spcPts val="1200"/>
              </a:spcAft>
              <a:buFont typeface="Wingdings" panose="05000000000000000000" pitchFamily="2" charset="2"/>
              <a:buChar char="§"/>
            </a:pPr>
            <a:r>
              <a:rPr lang="de-DE" sz="3200" dirty="0">
                <a:latin typeface="Verdana" panose="020B0604030504040204" pitchFamily="34" charset="0"/>
                <a:ea typeface="Verdana" panose="020B0604030504040204" pitchFamily="34" charset="0"/>
                <a:cs typeface="Verdana" panose="020B0604030504040204" pitchFamily="34" charset="0"/>
              </a:rPr>
              <a:t>Welche Erfahrungen haben Sie bei der Erörterung / Verbesserung der Leistung im Hinblick auf die Gewährleistung menschenwürdiger Arbeit mit Lieferanten gemacht? </a:t>
            </a:r>
          </a:p>
          <a:p>
            <a:pPr marL="457200" indent="-457200">
              <a:spcAft>
                <a:spcPts val="1200"/>
              </a:spcAft>
              <a:buFont typeface="Wingdings" panose="05000000000000000000" pitchFamily="2" charset="2"/>
              <a:buChar char="§"/>
            </a:pPr>
            <a:r>
              <a:rPr lang="de-DE" sz="3200" noProof="0" dirty="0">
                <a:latin typeface="Verdana" panose="020B0604030504040204" pitchFamily="34" charset="0"/>
                <a:ea typeface="Verdana" panose="020B0604030504040204" pitchFamily="34" charset="0"/>
                <a:cs typeface="Verdana" panose="020B0604030504040204" pitchFamily="34" charset="0"/>
              </a:rPr>
              <a:t>Welchen </a:t>
            </a:r>
            <a:r>
              <a:rPr lang="de-DE" sz="3200" dirty="0">
                <a:latin typeface="Verdana" panose="020B0604030504040204" pitchFamily="34" charset="0"/>
                <a:ea typeface="Verdana" panose="020B0604030504040204" pitchFamily="34" charset="0"/>
                <a:cs typeface="Verdana" panose="020B0604030504040204" pitchFamily="34" charset="0"/>
              </a:rPr>
              <a:t>Herausforderungen sind Sie begegnet?</a:t>
            </a:r>
          </a:p>
          <a:p>
            <a:pPr marL="457200" indent="-457200">
              <a:spcAft>
                <a:spcPts val="1200"/>
              </a:spcAft>
              <a:buFont typeface="Wingdings" panose="05000000000000000000" pitchFamily="2" charset="2"/>
              <a:buChar char="§"/>
            </a:pPr>
            <a:r>
              <a:rPr lang="de-DE" sz="3200" noProof="0" dirty="0">
                <a:latin typeface="Verdana" panose="020B0604030504040204" pitchFamily="34" charset="0"/>
                <a:ea typeface="Verdana" panose="020B0604030504040204" pitchFamily="34" charset="0"/>
                <a:cs typeface="Verdana" panose="020B0604030504040204" pitchFamily="34" charset="0"/>
              </a:rPr>
              <a:t>Was hat funktioniert oder geholfen, Engagement zu generieren?</a:t>
            </a:r>
          </a:p>
          <a:p>
            <a:endParaRPr lang="de-DE" sz="4400" noProof="0" dirty="0"/>
          </a:p>
          <a:p>
            <a:endParaRPr lang="de-DE" sz="4400" noProof="0" dirty="0"/>
          </a:p>
          <a:p>
            <a:endParaRPr lang="de-DE" sz="4400" noProof="0" dirty="0"/>
          </a:p>
          <a:p>
            <a:pPr lvl="1"/>
            <a:endParaRPr lang="de-DE" sz="4400" noProof="0" dirty="0"/>
          </a:p>
          <a:p>
            <a:endParaRPr lang="de-DE" sz="4800" noProof="0" dirty="0"/>
          </a:p>
          <a:p>
            <a:pPr>
              <a:spcBef>
                <a:spcPts val="0"/>
              </a:spcBef>
              <a:defRPr/>
            </a:pPr>
            <a:endParaRPr lang="de-DE" sz="4800"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6</a:t>
            </a:fld>
            <a:endParaRPr lang="en-US"/>
          </a:p>
        </p:txBody>
      </p:sp>
    </p:spTree>
    <p:extLst>
      <p:ext uri="{BB962C8B-B14F-4D97-AF65-F5344CB8AC3E}">
        <p14:creationId xmlns:p14="http://schemas.microsoft.com/office/powerpoint/2010/main" val="3645379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7</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87"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a16="http://schemas.microsoft.com/office/drawing/2014/main"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a:solidFill>
                <a:prstClr val="white"/>
              </a:solidFill>
              <a:latin typeface="+mj-lt"/>
            </a:endParaRPr>
          </a:p>
          <a:p>
            <a:endParaRPr lang="en-GB" sz="3600" dirty="0">
              <a:solidFill>
                <a:prstClr val="white"/>
              </a:solidFill>
              <a:latin typeface="+mj-lt"/>
            </a:endParaRPr>
          </a:p>
          <a:p>
            <a:r>
              <a:rPr lang="en-GB" sz="3600" b="1" dirty="0">
                <a:solidFill>
                  <a:prstClr val="white"/>
                </a:solidFill>
                <a:latin typeface="Verdana" panose="020B0604030504040204" pitchFamily="34" charset="0"/>
                <a:ea typeface="Verdana" panose="020B0604030504040204" pitchFamily="34" charset="0"/>
                <a:cs typeface="Verdana" panose="020B0604030504040204" pitchFamily="34" charset="0"/>
              </a:rPr>
              <a:t>ÜBUNG 2</a:t>
            </a:r>
          </a:p>
          <a:p>
            <a:r>
              <a:rPr lang="de-DE" sz="3200" dirty="0">
                <a:solidFill>
                  <a:prstClr val="white"/>
                </a:solidFill>
                <a:latin typeface="Verdana" panose="020B0604030504040204" pitchFamily="34" charset="0"/>
                <a:ea typeface="Verdana" panose="020B0604030504040204" pitchFamily="34" charset="0"/>
                <a:cs typeface="Verdana" panose="020B0604030504040204" pitchFamily="34" charset="0"/>
              </a:rPr>
              <a:t>WARUM IST ES WICHTIG, MENSCHENWÜRDIGE ARBEIT FÜR ALLE ZU UNTERSTÜTZEN? </a:t>
            </a:r>
            <a:endParaRPr lang="en-GB" sz="3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03957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endParaRPr lang="de-DE" sz="1800" b="1" noProof="0" dirty="0"/>
          </a:p>
          <a:p>
            <a:pPr>
              <a:spcAft>
                <a:spcPts val="1200"/>
              </a:spcAft>
            </a:pPr>
            <a:r>
              <a:rPr lang="de-DE" sz="3000" b="1" noProof="0" dirty="0">
                <a:latin typeface="Verdana" panose="020B0604030504040204" pitchFamily="34" charset="0"/>
                <a:ea typeface="Verdana" panose="020B0604030504040204" pitchFamily="34" charset="0"/>
                <a:cs typeface="Verdana" panose="020B0604030504040204" pitchFamily="34" charset="0"/>
              </a:rPr>
              <a:t>Übung:</a:t>
            </a:r>
            <a:endParaRPr lang="de-DE" sz="3000" noProof="0" dirty="0">
              <a:solidFill>
                <a:srgbClr val="1E3250"/>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
            </a:pPr>
            <a:r>
              <a:rPr lang="de-DE" sz="3000" noProof="0" dirty="0">
                <a:latin typeface="Verdana" panose="020B0604030504040204" pitchFamily="34" charset="0"/>
                <a:ea typeface="Verdana" panose="020B0604030504040204" pitchFamily="34" charset="0"/>
                <a:cs typeface="Verdana" panose="020B0604030504040204" pitchFamily="34" charset="0"/>
              </a:rPr>
              <a:t>Was denken Sie könnten Vorteile </a:t>
            </a:r>
            <a:r>
              <a:rPr lang="de-DE" sz="3000" dirty="0">
                <a:latin typeface="Verdana" panose="020B0604030504040204" pitchFamily="34" charset="0"/>
                <a:ea typeface="Verdana" panose="020B0604030504040204" pitchFamily="34" charset="0"/>
                <a:cs typeface="Verdana" panose="020B0604030504040204" pitchFamily="34" charset="0"/>
              </a:rPr>
              <a:t>der Unterstützung menschenwürdiger Arbeit sein? </a:t>
            </a:r>
            <a:endParaRPr lang="de-DE" sz="3000" noProof="0" dirty="0">
              <a:latin typeface="Verdana" panose="020B0604030504040204" pitchFamily="34" charset="0"/>
              <a:ea typeface="Verdana" panose="020B0604030504040204" pitchFamily="34" charset="0"/>
              <a:cs typeface="Verdana" panose="020B0604030504040204" pitchFamily="34" charset="0"/>
            </a:endParaRPr>
          </a:p>
          <a:p>
            <a:pPr marL="914400" lvl="1" indent="-457200" algn="l">
              <a:buFont typeface="Wingdings" panose="05000000000000000000" pitchFamily="2" charset="2"/>
              <a:buChar char="§"/>
            </a:pPr>
            <a:r>
              <a:rPr lang="de-DE" sz="3000" noProof="0" dirty="0">
                <a:latin typeface="Verdana" panose="020B0604030504040204" pitchFamily="34" charset="0"/>
                <a:ea typeface="Verdana" panose="020B0604030504040204" pitchFamily="34" charset="0"/>
                <a:cs typeface="Verdana" panose="020B0604030504040204" pitchFamily="34" charset="0"/>
              </a:rPr>
              <a:t>Für Ihr Unternehmen</a:t>
            </a:r>
          </a:p>
          <a:p>
            <a:pPr marL="914400" lvl="1" indent="-457200" algn="l">
              <a:buFont typeface="Wingdings" panose="05000000000000000000" pitchFamily="2" charset="2"/>
              <a:buChar char="§"/>
            </a:pPr>
            <a:r>
              <a:rPr lang="de-DE" sz="3000" noProof="0" dirty="0">
                <a:latin typeface="Verdana" panose="020B0604030504040204" pitchFamily="34" charset="0"/>
                <a:ea typeface="Verdana" panose="020B0604030504040204" pitchFamily="34" charset="0"/>
                <a:cs typeface="Verdana" panose="020B0604030504040204" pitchFamily="34" charset="0"/>
              </a:rPr>
              <a:t>Für Sie und Ihre Einkaufsteams</a:t>
            </a:r>
          </a:p>
          <a:p>
            <a:pPr marL="914400" lvl="1" indent="-457200" algn="l">
              <a:buFont typeface="Wingdings" panose="05000000000000000000" pitchFamily="2" charset="2"/>
              <a:buChar char="§"/>
            </a:pPr>
            <a:r>
              <a:rPr lang="de-DE" sz="3000" noProof="0" dirty="0">
                <a:latin typeface="Verdana" panose="020B0604030504040204" pitchFamily="34" charset="0"/>
                <a:ea typeface="Verdana" panose="020B0604030504040204" pitchFamily="34" charset="0"/>
                <a:cs typeface="Verdana" panose="020B0604030504040204" pitchFamily="34" charset="0"/>
              </a:rPr>
              <a:t>Für Zulieferbetriebe</a:t>
            </a:r>
            <a:endParaRPr lang="de-DE" sz="1500" noProof="0" dirty="0">
              <a:solidFill>
                <a:srgbClr val="1E3250"/>
              </a:solidFill>
              <a:latin typeface="Flama-Light"/>
            </a:endParaRPr>
          </a:p>
          <a:p>
            <a:endParaRPr lang="de-DE" sz="1400" noProof="0" dirty="0"/>
          </a:p>
          <a:p>
            <a:endParaRPr lang="de-DE" sz="1400" noProof="0" dirty="0"/>
          </a:p>
          <a:p>
            <a:endParaRPr lang="de-DE" sz="1400" noProof="0" dirty="0"/>
          </a:p>
          <a:p>
            <a:pPr lvl="1"/>
            <a:endParaRPr lang="de-DE" noProof="0" dirty="0"/>
          </a:p>
          <a:p>
            <a:endParaRPr lang="de-DE" noProof="0" dirty="0"/>
          </a:p>
          <a:p>
            <a:pPr>
              <a:spcBef>
                <a:spcPts val="0"/>
              </a:spcBef>
              <a:defRPr/>
            </a:pPr>
            <a:endParaRPr lang="de-DE" noProof="0" dirty="0"/>
          </a:p>
        </p:txBody>
      </p:sp>
      <p:sp>
        <p:nvSpPr>
          <p:cNvPr id="4" name="Slide Number Placeholder 3">
            <a:extLst>
              <a:ext uri="{FF2B5EF4-FFF2-40B4-BE49-F238E27FC236}">
                <a16:creationId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8</a:t>
            </a:fld>
            <a:endParaRPr lang="en-US"/>
          </a:p>
        </p:txBody>
      </p:sp>
      <p:sp>
        <p:nvSpPr>
          <p:cNvPr id="9" name="Title 1">
            <a:extLst>
              <a:ext uri="{FF2B5EF4-FFF2-40B4-BE49-F238E27FC236}">
                <a16:creationId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r>
              <a:rPr lang="de-DE" sz="3200" b="1" dirty="0">
                <a:latin typeface="Verdana" panose="020B0604030504040204" pitchFamily="34" charset="0"/>
                <a:ea typeface="Verdana" panose="020B0604030504040204" pitchFamily="34" charset="0"/>
                <a:cs typeface="Verdana" panose="020B0604030504040204" pitchFamily="34" charset="0"/>
              </a:rPr>
              <a:t>WARUM IST ES WICHTIG, MENSCHENWÜRDIGE ARBEIT FÜR ALLE ZU UNTERSTÜTZEN?</a:t>
            </a:r>
            <a:endParaRPr lang="de-DE" b="1" noProof="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96296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noProof="0" dirty="0">
                <a:latin typeface="Verdana" panose="020B0604030504040204" pitchFamily="34" charset="0"/>
                <a:ea typeface="Verdana" panose="020B0604030504040204" pitchFamily="34" charset="0"/>
                <a:cs typeface="Verdana" panose="020B0604030504040204" pitchFamily="34" charset="0"/>
              </a:rPr>
              <a:t>ZUSAMMENFASSUNG: Menschenwürdige </a:t>
            </a:r>
            <a:r>
              <a:rPr lang="de-DE" b="1" noProof="0" dirty="0" err="1">
                <a:latin typeface="Verdana" panose="020B0604030504040204" pitchFamily="34" charset="0"/>
                <a:ea typeface="Verdana" panose="020B0604030504040204" pitchFamily="34" charset="0"/>
                <a:cs typeface="Verdana" panose="020B0604030504040204" pitchFamily="34" charset="0"/>
              </a:rPr>
              <a:t>arbeit</a:t>
            </a:r>
            <a:r>
              <a:rPr lang="de-DE" b="1" dirty="0">
                <a:latin typeface="Verdana" panose="020B0604030504040204" pitchFamily="34" charset="0"/>
                <a:ea typeface="Verdana" panose="020B0604030504040204" pitchFamily="34" charset="0"/>
                <a:cs typeface="Verdana" panose="020B0604030504040204" pitchFamily="34" charset="0"/>
              </a:rPr>
              <a:t>: Warum ist das wichtig?</a:t>
            </a:r>
            <a:endParaRPr lang="de-DE" noProof="0" dirty="0"/>
          </a:p>
        </p:txBody>
      </p:sp>
    </p:spTree>
    <p:extLst>
      <p:ext uri="{BB962C8B-B14F-4D97-AF65-F5344CB8AC3E}">
        <p14:creationId xmlns:p14="http://schemas.microsoft.com/office/powerpoint/2010/main" val="1655904393"/>
      </p:ext>
    </p:extLst>
  </p:cSld>
  <p:clrMapOvr>
    <a:masterClrMapping/>
  </p:clrMapOvr>
</p:sld>
</file>

<file path=ppt/theme/theme1.xml><?xml version="1.0" encoding="utf-8"?>
<a:theme xmlns:a="http://schemas.openxmlformats.org/drawingml/2006/main" name="GC Master">
  <a:themeElements>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fontScheme name="Custom 1">
      <a:majorFont>
        <a:latin typeface="Flama Extrabold"/>
        <a:ea typeface=""/>
        <a:cs typeface=""/>
      </a:majorFont>
      <a:minorFont>
        <a:latin typeface="Flama-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ppt/theme/themeOverride2.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ppt/theme/themeOverride3.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22875002D8E404C9378807FBB932867" ma:contentTypeVersion="12" ma:contentTypeDescription="Ein neues Dokument erstellen." ma:contentTypeScope="" ma:versionID="f5df3906405f2f32d3425a71766906c8">
  <xsd:schema xmlns:xsd="http://www.w3.org/2001/XMLSchema" xmlns:xs="http://www.w3.org/2001/XMLSchema" xmlns:p="http://schemas.microsoft.com/office/2006/metadata/properties" xmlns:ns3="b5198e63-94f5-443e-bc8b-ca4713dd033d" xmlns:ns4="4e4e2d38-6b53-4a07-bb74-3b142c752fce" targetNamespace="http://schemas.microsoft.com/office/2006/metadata/properties" ma:root="true" ma:fieldsID="5ddb8d3dab20d1b30e27f6582b4cccd7" ns3:_="" ns4:_="">
    <xsd:import namespace="b5198e63-94f5-443e-bc8b-ca4713dd033d"/>
    <xsd:import namespace="4e4e2d38-6b53-4a07-bb74-3b142c752fc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198e63-94f5-443e-bc8b-ca4713dd033d"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SharingHintHash" ma:index="10" nillable="true" ma:displayName="Freigabehinweis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4e2d38-6b53-4a07-bb74-3b142c752fc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52DAB8-F2D6-402F-84B0-FFB142D1B991}">
  <ds:schemaRefs>
    <ds:schemaRef ds:uri="http://schemas.microsoft.com/sharepoint/v3/contenttype/forms"/>
  </ds:schemaRefs>
</ds:datastoreItem>
</file>

<file path=customXml/itemProps2.xml><?xml version="1.0" encoding="utf-8"?>
<ds:datastoreItem xmlns:ds="http://schemas.openxmlformats.org/officeDocument/2006/customXml" ds:itemID="{A9EF7FD5-FE77-49D9-9311-BEB0BF69D7AD}">
  <ds:schemaRefs>
    <ds:schemaRef ds:uri="b5198e63-94f5-443e-bc8b-ca4713dd033d"/>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4e4e2d38-6b53-4a07-bb74-3b142c752fce"/>
    <ds:schemaRef ds:uri="http://www.w3.org/XML/1998/namespace"/>
    <ds:schemaRef ds:uri="http://purl.org/dc/elements/1.1/"/>
  </ds:schemaRefs>
</ds:datastoreItem>
</file>

<file path=customXml/itemProps3.xml><?xml version="1.0" encoding="utf-8"?>
<ds:datastoreItem xmlns:ds="http://schemas.openxmlformats.org/officeDocument/2006/customXml" ds:itemID="{B1065CA7-6728-4DE5-8BCC-1F642499E9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198e63-94f5-443e-bc8b-ca4713dd033d"/>
    <ds:schemaRef ds:uri="4e4e2d38-6b53-4a07-bb74-3b142c752f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2372</Words>
  <Application>Microsoft Office PowerPoint</Application>
  <PresentationFormat>Breitbild</PresentationFormat>
  <Paragraphs>349</Paragraphs>
  <Slides>31</Slides>
  <Notes>29</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31</vt:i4>
      </vt:variant>
    </vt:vector>
  </HeadingPairs>
  <TitlesOfParts>
    <vt:vector size="43" baseType="lpstr">
      <vt:lpstr>Arial</vt:lpstr>
      <vt:lpstr>Calibri</vt:lpstr>
      <vt:lpstr>Flama</vt:lpstr>
      <vt:lpstr>Flama Extrabold</vt:lpstr>
      <vt:lpstr>Flama-Book</vt:lpstr>
      <vt:lpstr>Flama-Extrabold</vt:lpstr>
      <vt:lpstr>Flama-Light</vt:lpstr>
      <vt:lpstr>Symbol</vt:lpstr>
      <vt:lpstr>Times New Roman</vt:lpstr>
      <vt:lpstr>Verdana</vt:lpstr>
      <vt:lpstr>Wingdings</vt:lpstr>
      <vt:lpstr>GC Master</vt:lpstr>
      <vt:lpstr>NACHHALTIGKEIT IM EINKAUF: TOOLKIT FÜR MENSCHENWÜRDIGE ARBEIT  TRAININGSÜBUNGEN </vt:lpstr>
      <vt:lpstr>INHALT</vt:lpstr>
      <vt:lpstr>PowerPoint-Präsentation</vt:lpstr>
      <vt:lpstr>WARM-UP-ÜBUNG #1   </vt:lpstr>
      <vt:lpstr>WARM-UP-ÜBUNG #2   </vt:lpstr>
      <vt:lpstr>WARM-UP-ÜBUNG #3   </vt:lpstr>
      <vt:lpstr>PowerPoint-Präsentation</vt:lpstr>
      <vt:lpstr>WARUM IST ES WICHTIG, MENSCHENWÜRDIGE ARBEIT FÜR ALLE ZU UNTERSTÜTZEN?</vt:lpstr>
      <vt:lpstr>ZUSAMMENFASSUNG: Menschenwürdige arbeit: Warum ist das wichtig?</vt:lpstr>
      <vt:lpstr>PowerPoint-Präsentation</vt:lpstr>
      <vt:lpstr>PowerPoint-Präsentation</vt:lpstr>
      <vt:lpstr>PowerPoint-Präsentation</vt:lpstr>
      <vt:lpstr>Was ist die Verantwortung Ihres Unternehmens? </vt:lpstr>
      <vt:lpstr>Wie können wir Risiken identifizieren?</vt:lpstr>
      <vt:lpstr>WAS SIND DIE LIMITATIONEN VON COMPLIANCE-BASIERTEN ANSÄTZEN IN BEZUG AUF DAS VERSTEHEN VON RISIKEN?</vt:lpstr>
      <vt:lpstr>WARUM IST ES WICHTIG, MENSCHENWÜRDIGE ARBEIT FÜR ALLE ZU UNTERSTÜTZEN?</vt:lpstr>
      <vt:lpstr>PowerPoint-Präsentation</vt:lpstr>
      <vt:lpstr>PRINZIPIEN FÜR ENGAGEMENT UND DIALOG ANWENDEN</vt:lpstr>
      <vt:lpstr>Zusammenfassung: Weshalb braucht es engagement und dialog?</vt:lpstr>
      <vt:lpstr>PowerPoint-Präsentation</vt:lpstr>
      <vt:lpstr>PRINZIPIEN FÜR ENGAGEMENT UND DIALOG</vt:lpstr>
      <vt:lpstr>WESHALB SIND ENGAGEMENT UND DIALOG WICHTIG?</vt:lpstr>
      <vt:lpstr>PowerPoint-Präsentation</vt:lpstr>
      <vt:lpstr>PEER COACHING: DILEMMATA IN BEZUG AUF MENSCHENWÜRDIGE ARBEIT LÖSEN</vt:lpstr>
      <vt:lpstr>PEER COACHING: DILEMMATA IN BEZUG AUF MENSCHENWÜRDIGE ARBEIT LÖSEN </vt:lpstr>
      <vt:lpstr>PowerPoint-Präsentation</vt:lpstr>
      <vt:lpstr>SZENARIENDISKUSSION: ZULIEFERER ZUM THEMA MENSCHENWÜRDIGE ARBEIT EINBINDEN</vt:lpstr>
      <vt:lpstr>SZENARIENDISKUSSION: ZULIEFERER ZUM THEMA MENSCHENWÜRDIGE ARBEIT EINBINDEN</vt:lpstr>
      <vt:lpstr>SZENARIENDISKUSSION: ZULIEFERER ZUM THEMA MENSCHENWÜRDIGE ARBEIT EINBINDEN</vt:lpstr>
      <vt:lpstr>PowerPoint-Präsentation</vt:lpstr>
      <vt:lpstr>Kontaktieren Sie uns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GLOBAL COMPACT  GENERIC TEMPLATE TEMPLATE ONE</dc:title>
  <dc:creator>UN Global Compact</dc:creator>
  <cp:lastModifiedBy>Curtze, Laura GIZ</cp:lastModifiedBy>
  <cp:revision>141</cp:revision>
  <dcterms:modified xsi:type="dcterms:W3CDTF">2020-11-10T15:32:53Z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0x010100622875002D8E404C9378807FBB932867</vt:lpwstr>
  </property>
  <property fmtid="{D5CDD505-2E9C-101B-9397-08002B2CF9AE}" pid="3" name="AuthorIds_UIVersion_18944">
    <vt:lpwstr>16</vt:lpwstr>
  </property>
  <property fmtid="{D5CDD505-2E9C-101B-9397-08002B2CF9AE}" pid="4" name="AuthorIds_UIVersion_36864">
    <vt:lpwstr>16</vt:lpwstr>
  </property>
</Properties>
</file>